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5" r:id="rId5"/>
    <p:sldMasterId id="2147483677" r:id="rId6"/>
    <p:sldMasterId id="2147483679" r:id="rId7"/>
    <p:sldMasterId id="2147483724" r:id="rId8"/>
    <p:sldMasterId id="2147483739" r:id="rId9"/>
    <p:sldMasterId id="2147483754" r:id="rId10"/>
  </p:sldMasterIdLst>
  <p:notesMasterIdLst>
    <p:notesMasterId r:id="rId33"/>
  </p:notesMasterIdLst>
  <p:handoutMasterIdLst>
    <p:handoutMasterId r:id="rId34"/>
  </p:handoutMasterIdLst>
  <p:sldIdLst>
    <p:sldId id="696" r:id="rId11"/>
    <p:sldId id="280" r:id="rId12"/>
    <p:sldId id="304" r:id="rId13"/>
    <p:sldId id="256" r:id="rId14"/>
    <p:sldId id="362" r:id="rId15"/>
    <p:sldId id="270" r:id="rId16"/>
    <p:sldId id="697" r:id="rId17"/>
    <p:sldId id="684" r:id="rId18"/>
    <p:sldId id="690" r:id="rId19"/>
    <p:sldId id="313" r:id="rId20"/>
    <p:sldId id="686" r:id="rId21"/>
    <p:sldId id="691" r:id="rId22"/>
    <p:sldId id="695" r:id="rId23"/>
    <p:sldId id="370" r:id="rId24"/>
    <p:sldId id="669" r:id="rId25"/>
    <p:sldId id="673" r:id="rId26"/>
    <p:sldId id="702" r:id="rId27"/>
    <p:sldId id="674" r:id="rId28"/>
    <p:sldId id="675" r:id="rId29"/>
    <p:sldId id="677" r:id="rId30"/>
    <p:sldId id="676" r:id="rId31"/>
    <p:sldId id="703" r:id="rId32"/>
  </p:sldIdLst>
  <p:sldSz cx="9144000" cy="6858000" type="screen4x3"/>
  <p:notesSz cx="6797675" cy="9926638"/>
  <p:defaultTextStyle>
    <a:defPPr>
      <a:defRPr lang="en-US"/>
    </a:defPPr>
    <a:lvl1pPr algn="l" rtl="0" fontAlgn="base">
      <a:spcBef>
        <a:spcPct val="0"/>
      </a:spcBef>
      <a:spcAft>
        <a:spcPct val="0"/>
      </a:spcAft>
      <a:defRPr sz="2600" b="1" kern="1200">
        <a:solidFill>
          <a:schemeClr val="tx1"/>
        </a:solidFill>
        <a:latin typeface="Arial" charset="0"/>
        <a:ea typeface="+mn-ea"/>
        <a:cs typeface="Arial" charset="0"/>
      </a:defRPr>
    </a:lvl1pPr>
    <a:lvl2pPr marL="457200" algn="l" rtl="0" fontAlgn="base">
      <a:spcBef>
        <a:spcPct val="0"/>
      </a:spcBef>
      <a:spcAft>
        <a:spcPct val="0"/>
      </a:spcAft>
      <a:defRPr sz="2600" b="1" kern="1200">
        <a:solidFill>
          <a:schemeClr val="tx1"/>
        </a:solidFill>
        <a:latin typeface="Arial" charset="0"/>
        <a:ea typeface="+mn-ea"/>
        <a:cs typeface="Arial" charset="0"/>
      </a:defRPr>
    </a:lvl2pPr>
    <a:lvl3pPr marL="914400" algn="l" rtl="0" fontAlgn="base">
      <a:spcBef>
        <a:spcPct val="0"/>
      </a:spcBef>
      <a:spcAft>
        <a:spcPct val="0"/>
      </a:spcAft>
      <a:defRPr sz="2600" b="1" kern="1200">
        <a:solidFill>
          <a:schemeClr val="tx1"/>
        </a:solidFill>
        <a:latin typeface="Arial" charset="0"/>
        <a:ea typeface="+mn-ea"/>
        <a:cs typeface="Arial" charset="0"/>
      </a:defRPr>
    </a:lvl3pPr>
    <a:lvl4pPr marL="1371600" algn="l" rtl="0" fontAlgn="base">
      <a:spcBef>
        <a:spcPct val="0"/>
      </a:spcBef>
      <a:spcAft>
        <a:spcPct val="0"/>
      </a:spcAft>
      <a:defRPr sz="2600" b="1" kern="1200">
        <a:solidFill>
          <a:schemeClr val="tx1"/>
        </a:solidFill>
        <a:latin typeface="Arial" charset="0"/>
        <a:ea typeface="+mn-ea"/>
        <a:cs typeface="Arial" charset="0"/>
      </a:defRPr>
    </a:lvl4pPr>
    <a:lvl5pPr marL="1828800" algn="l" rtl="0" fontAlgn="base">
      <a:spcBef>
        <a:spcPct val="0"/>
      </a:spcBef>
      <a:spcAft>
        <a:spcPct val="0"/>
      </a:spcAft>
      <a:defRPr sz="2600" b="1" kern="1200">
        <a:solidFill>
          <a:schemeClr val="tx1"/>
        </a:solidFill>
        <a:latin typeface="Arial" charset="0"/>
        <a:ea typeface="+mn-ea"/>
        <a:cs typeface="Arial" charset="0"/>
      </a:defRPr>
    </a:lvl5pPr>
    <a:lvl6pPr marL="2286000" algn="l" defTabSz="914400" rtl="0" eaLnBrk="1" latinLnBrk="0" hangingPunct="1">
      <a:defRPr sz="2600" b="1" kern="1200">
        <a:solidFill>
          <a:schemeClr val="tx1"/>
        </a:solidFill>
        <a:latin typeface="Arial" charset="0"/>
        <a:ea typeface="+mn-ea"/>
        <a:cs typeface="Arial" charset="0"/>
      </a:defRPr>
    </a:lvl6pPr>
    <a:lvl7pPr marL="2743200" algn="l" defTabSz="914400" rtl="0" eaLnBrk="1" latinLnBrk="0" hangingPunct="1">
      <a:defRPr sz="2600" b="1" kern="1200">
        <a:solidFill>
          <a:schemeClr val="tx1"/>
        </a:solidFill>
        <a:latin typeface="Arial" charset="0"/>
        <a:ea typeface="+mn-ea"/>
        <a:cs typeface="Arial" charset="0"/>
      </a:defRPr>
    </a:lvl7pPr>
    <a:lvl8pPr marL="3200400" algn="l" defTabSz="914400" rtl="0" eaLnBrk="1" latinLnBrk="0" hangingPunct="1">
      <a:defRPr sz="2600" b="1" kern="1200">
        <a:solidFill>
          <a:schemeClr val="tx1"/>
        </a:solidFill>
        <a:latin typeface="Arial" charset="0"/>
        <a:ea typeface="+mn-ea"/>
        <a:cs typeface="Arial" charset="0"/>
      </a:defRPr>
    </a:lvl8pPr>
    <a:lvl9pPr marL="3657600" algn="l" defTabSz="914400" rtl="0" eaLnBrk="1" latinLnBrk="0" hangingPunct="1">
      <a:defRPr sz="2600" b="1"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Plan Mantelzorg Netwerk Vught" id="{6E7549CC-A43A-4196-9A43-DFA15CCC12CC}">
          <p14:sldIdLst>
            <p14:sldId id="696"/>
            <p14:sldId id="280"/>
            <p14:sldId id="304"/>
            <p14:sldId id="256"/>
          </p14:sldIdLst>
        </p14:section>
        <p14:section name="Waar gaat het over" id="{1229F31B-EC38-4D7D-8CA3-D0C5A8620DEA}">
          <p14:sldIdLst>
            <p14:sldId id="362"/>
            <p14:sldId id="270"/>
            <p14:sldId id="697"/>
          </p14:sldIdLst>
        </p14:section>
        <p14:section name="Dit is er gedaan" id="{79FEBF0B-B723-4FEA-B309-BFCC7CE65B47}">
          <p14:sldIdLst>
            <p14:sldId id="684"/>
            <p14:sldId id="690"/>
            <p14:sldId id="313"/>
          </p14:sldIdLst>
        </p14:section>
        <p14:section name="Zo gaan wij dat doen" id="{F550065D-EC4D-4B4D-92D9-6836BAF5F739}">
          <p14:sldIdLst>
            <p14:sldId id="686"/>
            <p14:sldId id="691"/>
            <p14:sldId id="695"/>
            <p14:sldId id="370"/>
            <p14:sldId id="669"/>
          </p14:sldIdLst>
        </p14:section>
        <p14:section name="Werkgroep informatie punt" id="{A2A8D9EB-B2E2-4F2B-8068-805705F6C49A}">
          <p14:sldIdLst>
            <p14:sldId id="673"/>
            <p14:sldId id="702"/>
          </p14:sldIdLst>
        </p14:section>
        <p14:section name="Wegwijzer voor MZ en Prof" id="{150023F2-7B89-43A4-AC88-34B47083FEE8}">
          <p14:sldIdLst>
            <p14:sldId id="674"/>
          </p14:sldIdLst>
        </p14:section>
        <p14:section name="Waardering en oog voor MZ" id="{7A84CDA8-43AC-4B1E-BBF8-BCB56837B457}">
          <p14:sldIdLst>
            <p14:sldId id="675"/>
            <p14:sldId id="677"/>
          </p14:sldIdLst>
        </p14:section>
        <p14:section name="Versterken van het MZ netwerk" id="{EC0384E1-EC9E-4955-A096-41DC7F082FD1}">
          <p14:sldIdLst>
            <p14:sldId id="676"/>
          </p14:sldIdLst>
        </p14:section>
        <p14:section name="Overige" id="{C83C44D4-BC3E-4376-8C43-9A369FAC2B59}">
          <p14:sldIdLst>
            <p14:sldId id="7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42943-66AE-44E3-83AF-EF435D6D933E}" v="44" dt="2023-02-24T12:52:46.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6292" cy="49728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802" y="0"/>
            <a:ext cx="2946292" cy="497286"/>
          </a:xfrm>
          <a:prstGeom prst="rect">
            <a:avLst/>
          </a:prstGeom>
        </p:spPr>
        <p:txBody>
          <a:bodyPr vert="horz" lIns="91440" tIns="45720" rIns="91440" bIns="45720" rtlCol="0"/>
          <a:lstStyle>
            <a:lvl1pPr algn="r">
              <a:defRPr sz="1200"/>
            </a:lvl1pPr>
          </a:lstStyle>
          <a:p>
            <a:fld id="{0C5217A4-F4FA-48DF-A4AA-38F94A62FA2C}" type="datetimeFigureOut">
              <a:rPr lang="nl-NL" smtClean="0"/>
              <a:t>12-7-2023</a:t>
            </a:fld>
            <a:endParaRPr lang="nl-NL"/>
          </a:p>
        </p:txBody>
      </p:sp>
      <p:sp>
        <p:nvSpPr>
          <p:cNvPr id="4" name="Tijdelijke aanduiding voor voettekst 3"/>
          <p:cNvSpPr>
            <a:spLocks noGrp="1"/>
          </p:cNvSpPr>
          <p:nvPr>
            <p:ph type="ftr" sz="quarter" idx="2"/>
          </p:nvPr>
        </p:nvSpPr>
        <p:spPr>
          <a:xfrm>
            <a:off x="1" y="9429354"/>
            <a:ext cx="2946292" cy="49728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802" y="9429354"/>
            <a:ext cx="2946292" cy="497285"/>
          </a:xfrm>
          <a:prstGeom prst="rect">
            <a:avLst/>
          </a:prstGeom>
        </p:spPr>
        <p:txBody>
          <a:bodyPr vert="horz" lIns="91440" tIns="45720" rIns="91440" bIns="45720" rtlCol="0" anchor="b"/>
          <a:lstStyle>
            <a:lvl1pPr algn="r">
              <a:defRPr sz="1200"/>
            </a:lvl1pPr>
          </a:lstStyle>
          <a:p>
            <a:fld id="{0B44F37F-EF61-4136-BD9D-0984D3314570}" type="slidenum">
              <a:rPr lang="nl-NL" smtClean="0"/>
              <a:t>‹nr.›</a:t>
            </a:fld>
            <a:endParaRPr lang="nl-NL"/>
          </a:p>
        </p:txBody>
      </p:sp>
    </p:spTree>
    <p:extLst>
      <p:ext uri="{BB962C8B-B14F-4D97-AF65-F5344CB8AC3E}">
        <p14:creationId xmlns:p14="http://schemas.microsoft.com/office/powerpoint/2010/main" val="2922737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433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4343" name="Rectangle 7"/>
          <p:cNvSpPr>
            <a:spLocks noGrp="1" noChangeArrowheads="1"/>
          </p:cNvSpPr>
          <p:nvPr>
            <p:ph type="sldNum" sz="quarter" idx="5"/>
          </p:nvPr>
        </p:nvSpPr>
        <p:spPr bwMode="auto">
          <a:xfrm>
            <a:off x="3850443"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E3A92E4-4E88-497B-BF41-CCE21A4FFA81}" type="slidenum">
              <a:rPr lang="en-US"/>
              <a:pPr>
                <a:defRPr/>
              </a:pPr>
              <a:t>‹nr.›</a:t>
            </a:fld>
            <a:endParaRPr lang="en-US"/>
          </a:p>
        </p:txBody>
      </p:sp>
    </p:spTree>
    <p:extLst>
      <p:ext uri="{BB962C8B-B14F-4D97-AF65-F5344CB8AC3E}">
        <p14:creationId xmlns:p14="http://schemas.microsoft.com/office/powerpoint/2010/main" val="741566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900"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61814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1437251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24247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282170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646746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4578"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579" name="AutoShape 3"/>
          <p:cNvSpPr>
            <a:spLocks noChangeArrowheads="1"/>
          </p:cNvSpPr>
          <p:nvPr/>
        </p:nvSpPr>
        <p:spPr bwMode="auto">
          <a:xfrm>
            <a:off x="179388" y="-171450"/>
            <a:ext cx="6208712" cy="1458913"/>
          </a:xfrm>
          <a:prstGeom prst="roundRect">
            <a:avLst>
              <a:gd name="adj" fmla="val 925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580" name="Rectangle 4"/>
          <p:cNvSpPr>
            <a:spLocks noGrp="1" noChangeArrowheads="1"/>
          </p:cNvSpPr>
          <p:nvPr>
            <p:ph type="ctrTitle"/>
          </p:nvPr>
        </p:nvSpPr>
        <p:spPr>
          <a:xfrm>
            <a:off x="539750" y="146050"/>
            <a:ext cx="5668963" cy="406400"/>
          </a:xfrm>
        </p:spPr>
        <p:txBody>
          <a:bodyPr/>
          <a:lstStyle>
            <a:lvl1pPr>
              <a:defRPr sz="2600"/>
            </a:lvl1pPr>
          </a:lstStyle>
          <a:p>
            <a:pPr lvl="0"/>
            <a:r>
              <a:rPr lang="en-US" altLang="nl-NL" noProof="0"/>
              <a:t>Click to edit Master title style</a:t>
            </a:r>
          </a:p>
        </p:txBody>
      </p:sp>
      <p:sp>
        <p:nvSpPr>
          <p:cNvPr id="24581" name="Rectangle 5"/>
          <p:cNvSpPr>
            <a:spLocks noGrp="1" noChangeArrowheads="1"/>
          </p:cNvSpPr>
          <p:nvPr>
            <p:ph type="subTitle" idx="1"/>
          </p:nvPr>
        </p:nvSpPr>
        <p:spPr>
          <a:xfrm>
            <a:off x="539750" y="682625"/>
            <a:ext cx="5668963" cy="406400"/>
          </a:xfrm>
        </p:spPr>
        <p:txBody>
          <a:bodyPr/>
          <a:lstStyle>
            <a:lvl1pPr>
              <a:defRPr sz="2600"/>
            </a:lvl1pPr>
          </a:lstStyle>
          <a:p>
            <a:pPr lvl="0"/>
            <a:r>
              <a:rPr lang="en-US" altLang="nl-NL" noProof="0"/>
              <a:t>Click to edit Master subtitle style</a:t>
            </a:r>
          </a:p>
        </p:txBody>
      </p:sp>
      <p:sp>
        <p:nvSpPr>
          <p:cNvPr id="24582"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AFA3571E-3594-4214-9379-8EBF9FD1B840}" type="datetimeFigureOut">
              <a:rPr lang="en-US" altLang="nl-NL" sz="900" b="0">
                <a:solidFill>
                  <a:schemeClr val="tx2"/>
                </a:solidFill>
              </a:rPr>
              <a:pPr algn="r"/>
              <a:t>7/12/2023</a:t>
            </a:fld>
            <a:endParaRPr lang="en-US" altLang="nl-NL" sz="900" b="0">
              <a:solidFill>
                <a:schemeClr val="tx2"/>
              </a:solidFill>
            </a:endParaRPr>
          </a:p>
        </p:txBody>
      </p:sp>
      <p:sp>
        <p:nvSpPr>
          <p:cNvPr id="24583"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A9184EF7-ACF8-4A62-9817-32984E3D174C}" type="datetimeFigureOut">
              <a:rPr lang="en-US" altLang="nl-NL"/>
              <a:pPr/>
              <a:t>7/12/2023</a:t>
            </a:fld>
            <a:endParaRPr lang="en-US" altLang="nl-NL"/>
          </a:p>
        </p:txBody>
      </p:sp>
      <p:pic>
        <p:nvPicPr>
          <p:cNvPr id="24585"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D5BF191-2D9B-479D-8EB9-5D0165704C6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314A3E59-C9D8-4290-B52D-71D94A3D92D2}" type="datetimeFigureOut">
              <a:rPr lang="en-US" altLang="nl-NL"/>
              <a:pPr/>
              <a:t>7/12/2023</a:t>
            </a:fld>
            <a:endParaRPr lang="en-US" altLang="nl-NL"/>
          </a:p>
        </p:txBody>
      </p:sp>
    </p:spTree>
    <p:extLst>
      <p:ext uri="{BB962C8B-B14F-4D97-AF65-F5344CB8AC3E}">
        <p14:creationId xmlns:p14="http://schemas.microsoft.com/office/powerpoint/2010/main" val="2556302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13FE4386-88BF-4E4C-98C0-6B0C91FFE21C}"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DFE49BE-D76C-4A41-992F-5F759AB888B3}" type="datetimeFigureOut">
              <a:rPr lang="en-US" altLang="nl-NL"/>
              <a:pPr/>
              <a:t>7/12/2023</a:t>
            </a:fld>
            <a:endParaRPr lang="en-US" altLang="nl-NL"/>
          </a:p>
        </p:txBody>
      </p:sp>
    </p:spTree>
    <p:extLst>
      <p:ext uri="{BB962C8B-B14F-4D97-AF65-F5344CB8AC3E}">
        <p14:creationId xmlns:p14="http://schemas.microsoft.com/office/powerpoint/2010/main" val="3801900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40990F1C-AD5D-46DE-9F06-5BE521E79A9B}"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1AB9157-F206-4BA2-B3CA-47F6B4CC216A}" type="datetimeFigureOut">
              <a:rPr lang="en-US" altLang="nl-NL"/>
              <a:pPr/>
              <a:t>7/12/2023</a:t>
            </a:fld>
            <a:endParaRPr lang="en-US" altLang="nl-NL"/>
          </a:p>
        </p:txBody>
      </p:sp>
    </p:spTree>
    <p:extLst>
      <p:ext uri="{BB962C8B-B14F-4D97-AF65-F5344CB8AC3E}">
        <p14:creationId xmlns:p14="http://schemas.microsoft.com/office/powerpoint/2010/main" val="3286896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BE5A301E-0A27-4EB2-B6C6-316C5A96A704}"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B9A077D2-2708-4914-B007-97F3229C52BE}" type="datetimeFigureOut">
              <a:rPr lang="en-US" altLang="nl-NL"/>
              <a:pPr/>
              <a:t>7/12/2023</a:t>
            </a:fld>
            <a:endParaRPr lang="en-US" altLang="nl-NL"/>
          </a:p>
        </p:txBody>
      </p:sp>
    </p:spTree>
    <p:extLst>
      <p:ext uri="{BB962C8B-B14F-4D97-AF65-F5344CB8AC3E}">
        <p14:creationId xmlns:p14="http://schemas.microsoft.com/office/powerpoint/2010/main" val="163450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677582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125486BA-C252-46B1-BB2C-A3491C9730C7}"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9AACA45C-D467-4FAA-8D88-FC01DAB415F7}" type="datetimeFigureOut">
              <a:rPr lang="en-US" altLang="nl-NL"/>
              <a:pPr/>
              <a:t>7/12/2023</a:t>
            </a:fld>
            <a:endParaRPr lang="en-US" altLang="nl-NL"/>
          </a:p>
        </p:txBody>
      </p:sp>
    </p:spTree>
    <p:extLst>
      <p:ext uri="{BB962C8B-B14F-4D97-AF65-F5344CB8AC3E}">
        <p14:creationId xmlns:p14="http://schemas.microsoft.com/office/powerpoint/2010/main" val="2157672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23F7D82B-BC96-4179-A484-F9ACB421424B}"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89AD3C4B-D111-4477-80C4-9800231ABEC8}" type="datetimeFigureOut">
              <a:rPr lang="en-US" altLang="nl-NL"/>
              <a:pPr/>
              <a:t>7/12/2023</a:t>
            </a:fld>
            <a:endParaRPr lang="en-US" altLang="nl-NL"/>
          </a:p>
        </p:txBody>
      </p:sp>
    </p:spTree>
    <p:extLst>
      <p:ext uri="{BB962C8B-B14F-4D97-AF65-F5344CB8AC3E}">
        <p14:creationId xmlns:p14="http://schemas.microsoft.com/office/powerpoint/2010/main" val="306762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B1ACD3EB-2DEE-4383-A348-C4232C7247A2}"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CF7655A7-8808-4986-B3F9-728F496261E2}" type="datetimeFigureOut">
              <a:rPr lang="en-US" altLang="nl-NL"/>
              <a:pPr/>
              <a:t>7/12/2023</a:t>
            </a:fld>
            <a:endParaRPr lang="en-US" altLang="nl-NL"/>
          </a:p>
        </p:txBody>
      </p:sp>
    </p:spTree>
    <p:extLst>
      <p:ext uri="{BB962C8B-B14F-4D97-AF65-F5344CB8AC3E}">
        <p14:creationId xmlns:p14="http://schemas.microsoft.com/office/powerpoint/2010/main" val="1897294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DBDBB0CF-46A4-4E27-91DD-87214A0438BE}"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13E96CF5-2EBC-4AD5-B606-09847B1B35D3}" type="datetimeFigureOut">
              <a:rPr lang="en-US" altLang="nl-NL"/>
              <a:pPr/>
              <a:t>7/12/2023</a:t>
            </a:fld>
            <a:endParaRPr lang="en-US" altLang="nl-NL"/>
          </a:p>
        </p:txBody>
      </p:sp>
    </p:spTree>
    <p:extLst>
      <p:ext uri="{BB962C8B-B14F-4D97-AF65-F5344CB8AC3E}">
        <p14:creationId xmlns:p14="http://schemas.microsoft.com/office/powerpoint/2010/main" val="187489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4FD4B675-586B-4854-88FD-7CFB4C52E6B9}"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CAA5B1D-6949-4418-B52D-C5B9CCCF18A7}" type="datetimeFigureOut">
              <a:rPr lang="en-US" altLang="nl-NL"/>
              <a:pPr/>
              <a:t>7/12/2023</a:t>
            </a:fld>
            <a:endParaRPr lang="en-US" altLang="nl-NL"/>
          </a:p>
        </p:txBody>
      </p:sp>
    </p:spTree>
    <p:extLst>
      <p:ext uri="{BB962C8B-B14F-4D97-AF65-F5344CB8AC3E}">
        <p14:creationId xmlns:p14="http://schemas.microsoft.com/office/powerpoint/2010/main" val="169717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A1BD1E15-200D-45A8-9D2C-79BE5C7BBB38}"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E650253-7DDD-4333-BD50-6FFBE9A13C3C}" type="datetimeFigureOut">
              <a:rPr lang="en-US" altLang="nl-NL"/>
              <a:pPr/>
              <a:t>7/12/2023</a:t>
            </a:fld>
            <a:endParaRPr lang="en-US" altLang="nl-NL"/>
          </a:p>
        </p:txBody>
      </p:sp>
    </p:spTree>
    <p:extLst>
      <p:ext uri="{BB962C8B-B14F-4D97-AF65-F5344CB8AC3E}">
        <p14:creationId xmlns:p14="http://schemas.microsoft.com/office/powerpoint/2010/main" val="1675615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5059" name="AutoShape 3"/>
          <p:cNvSpPr>
            <a:spLocks noChangeArrowheads="1"/>
          </p:cNvSpPr>
          <p:nvPr/>
        </p:nvSpPr>
        <p:spPr bwMode="auto">
          <a:xfrm>
            <a:off x="179388" y="-200025"/>
            <a:ext cx="3203575"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5060" name="Rectangle 4"/>
          <p:cNvSpPr>
            <a:spLocks noGrp="1" noChangeArrowheads="1"/>
          </p:cNvSpPr>
          <p:nvPr>
            <p:ph type="ctrTitle"/>
          </p:nvPr>
        </p:nvSpPr>
        <p:spPr>
          <a:xfrm>
            <a:off x="539750" y="3417888"/>
            <a:ext cx="5668963" cy="406400"/>
          </a:xfrm>
        </p:spPr>
        <p:txBody>
          <a:bodyPr/>
          <a:lstStyle>
            <a:lvl1pPr>
              <a:defRPr sz="2600"/>
            </a:lvl1pPr>
          </a:lstStyle>
          <a:p>
            <a:pPr lvl="0"/>
            <a:r>
              <a:rPr lang="en-US" altLang="nl-NL" noProof="0"/>
              <a:t>Click to edit Master title style</a:t>
            </a:r>
          </a:p>
        </p:txBody>
      </p:sp>
      <p:sp>
        <p:nvSpPr>
          <p:cNvPr id="45061" name="Rectangle 5"/>
          <p:cNvSpPr>
            <a:spLocks noGrp="1" noChangeArrowheads="1"/>
          </p:cNvSpPr>
          <p:nvPr>
            <p:ph type="subTitle" idx="1"/>
          </p:nvPr>
        </p:nvSpPr>
        <p:spPr>
          <a:xfrm>
            <a:off x="539750" y="3922713"/>
            <a:ext cx="5668963" cy="406400"/>
          </a:xfrm>
        </p:spPr>
        <p:txBody>
          <a:bodyPr/>
          <a:lstStyle>
            <a:lvl1pPr>
              <a:defRPr sz="2600">
                <a:solidFill>
                  <a:schemeClr val="tx2"/>
                </a:solidFill>
              </a:defRPr>
            </a:lvl1pPr>
          </a:lstStyle>
          <a:p>
            <a:pPr lvl="0"/>
            <a:r>
              <a:rPr lang="en-US" altLang="nl-NL" noProof="0"/>
              <a:t>Click to edit Master subtitle style</a:t>
            </a:r>
          </a:p>
        </p:txBody>
      </p:sp>
      <p:sp>
        <p:nvSpPr>
          <p:cNvPr id="45062"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8071132F-EEAA-4356-92AF-DCA4EECA9D64}" type="datetimeFigureOut">
              <a:rPr lang="en-US" altLang="nl-NL" sz="900" b="0">
                <a:solidFill>
                  <a:schemeClr val="tx2"/>
                </a:solidFill>
              </a:rPr>
              <a:pPr algn="r"/>
              <a:t>7/12/2023</a:t>
            </a:fld>
            <a:endParaRPr lang="en-US" altLang="nl-NL" sz="900" b="0">
              <a:solidFill>
                <a:schemeClr val="tx2"/>
              </a:solidFill>
            </a:endParaRPr>
          </a:p>
        </p:txBody>
      </p:sp>
      <p:sp>
        <p:nvSpPr>
          <p:cNvPr id="45063"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0861EB29-512E-419B-A74B-E855E8A8D3A5}" type="datetimeFigureOut">
              <a:rPr lang="en-US" altLang="nl-NL"/>
              <a:pPr/>
              <a:t>7/12/2023</a:t>
            </a:fld>
            <a:endParaRPr lang="en-US" altLang="nl-NL"/>
          </a:p>
        </p:txBody>
      </p:sp>
      <p:pic>
        <p:nvPicPr>
          <p:cNvPr id="45067" name="Picture 11" descr="Movisie-logo-rgb-kleingebrui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3300"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8443B1E-1966-4A67-8C24-397FBEBD2399}"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A2DF5E88-5751-48CC-B3F0-755336B92D9D}" type="datetimeFigureOut">
              <a:rPr lang="en-US" altLang="nl-NL"/>
              <a:pPr/>
              <a:t>7/12/2023</a:t>
            </a:fld>
            <a:endParaRPr lang="en-US" altLang="nl-NL"/>
          </a:p>
        </p:txBody>
      </p:sp>
    </p:spTree>
    <p:extLst>
      <p:ext uri="{BB962C8B-B14F-4D97-AF65-F5344CB8AC3E}">
        <p14:creationId xmlns:p14="http://schemas.microsoft.com/office/powerpoint/2010/main" val="429460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38554C86-6847-4D7D-A9CA-8C120D0B6057}"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89C7B7FC-3DC4-4E86-83E0-7595570A7358}" type="datetimeFigureOut">
              <a:rPr lang="en-US" altLang="nl-NL"/>
              <a:pPr/>
              <a:t>7/12/2023</a:t>
            </a:fld>
            <a:endParaRPr lang="en-US" altLang="nl-NL"/>
          </a:p>
        </p:txBody>
      </p:sp>
    </p:spTree>
    <p:extLst>
      <p:ext uri="{BB962C8B-B14F-4D97-AF65-F5344CB8AC3E}">
        <p14:creationId xmlns:p14="http://schemas.microsoft.com/office/powerpoint/2010/main" val="1584770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CDCA2231-73F0-4425-A904-6234C48DF9A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03FDAEEA-F1D2-4E12-B779-9431CFCCDF43}" type="datetimeFigureOut">
              <a:rPr lang="en-US" altLang="nl-NL"/>
              <a:pPr/>
              <a:t>7/12/2023</a:t>
            </a:fld>
            <a:endParaRPr lang="en-US" altLang="nl-NL"/>
          </a:p>
        </p:txBody>
      </p:sp>
    </p:spTree>
    <p:extLst>
      <p:ext uri="{BB962C8B-B14F-4D97-AF65-F5344CB8AC3E}">
        <p14:creationId xmlns:p14="http://schemas.microsoft.com/office/powerpoint/2010/main" val="59339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3601356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7533AE85-B5AC-4064-B08F-83068C18DBD9}"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0E88ED98-E5BD-4018-82A7-53FEB06AD7E3}" type="datetimeFigureOut">
              <a:rPr lang="en-US" altLang="nl-NL"/>
              <a:pPr/>
              <a:t>7/12/2023</a:t>
            </a:fld>
            <a:endParaRPr lang="en-US" altLang="nl-NL"/>
          </a:p>
        </p:txBody>
      </p:sp>
    </p:spTree>
    <p:extLst>
      <p:ext uri="{BB962C8B-B14F-4D97-AF65-F5344CB8AC3E}">
        <p14:creationId xmlns:p14="http://schemas.microsoft.com/office/powerpoint/2010/main" val="3887246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0C585385-80D4-4E7A-BB8C-1EC98937E2EA}"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38149C46-B64D-4D1C-8CD4-626C880CBEBE}" type="datetimeFigureOut">
              <a:rPr lang="en-US" altLang="nl-NL"/>
              <a:pPr/>
              <a:t>7/12/2023</a:t>
            </a:fld>
            <a:endParaRPr lang="en-US" altLang="nl-NL"/>
          </a:p>
        </p:txBody>
      </p:sp>
    </p:spTree>
    <p:extLst>
      <p:ext uri="{BB962C8B-B14F-4D97-AF65-F5344CB8AC3E}">
        <p14:creationId xmlns:p14="http://schemas.microsoft.com/office/powerpoint/2010/main" val="2417078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8DF98DB6-B38C-4765-A696-8B5CA21F6AE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A48D5F0E-681F-47C6-B3B6-097249CC30B5}" type="datetimeFigureOut">
              <a:rPr lang="en-US" altLang="nl-NL"/>
              <a:pPr/>
              <a:t>7/12/2023</a:t>
            </a:fld>
            <a:endParaRPr lang="en-US" altLang="nl-NL"/>
          </a:p>
        </p:txBody>
      </p:sp>
    </p:spTree>
    <p:extLst>
      <p:ext uri="{BB962C8B-B14F-4D97-AF65-F5344CB8AC3E}">
        <p14:creationId xmlns:p14="http://schemas.microsoft.com/office/powerpoint/2010/main" val="1230773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2D23FC39-EEB1-4DA6-99F4-660506F97F62}"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9B75A81-D9F4-4358-B933-AA93AFEB1D47}" type="datetimeFigureOut">
              <a:rPr lang="en-US" altLang="nl-NL"/>
              <a:pPr/>
              <a:t>7/12/2023</a:t>
            </a:fld>
            <a:endParaRPr lang="en-US" altLang="nl-NL"/>
          </a:p>
        </p:txBody>
      </p:sp>
    </p:spTree>
    <p:extLst>
      <p:ext uri="{BB962C8B-B14F-4D97-AF65-F5344CB8AC3E}">
        <p14:creationId xmlns:p14="http://schemas.microsoft.com/office/powerpoint/2010/main" val="4213154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FFADEFE9-5C66-48AC-A4AB-242CD7414B2E}"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2FA5B48-378B-4808-ABEC-F903AFD82BC5}" type="datetimeFigureOut">
              <a:rPr lang="en-US" altLang="nl-NL"/>
              <a:pPr/>
              <a:t>7/12/2023</a:t>
            </a:fld>
            <a:endParaRPr lang="en-US" altLang="nl-NL"/>
          </a:p>
        </p:txBody>
      </p:sp>
    </p:spTree>
    <p:extLst>
      <p:ext uri="{BB962C8B-B14F-4D97-AF65-F5344CB8AC3E}">
        <p14:creationId xmlns:p14="http://schemas.microsoft.com/office/powerpoint/2010/main" val="1658617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51AB7F3-6FDA-4757-ADA9-E97C58457CBF}"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46224F35-EC52-4974-9C4F-6392D5180224}" type="datetimeFigureOut">
              <a:rPr lang="en-US" altLang="nl-NL"/>
              <a:pPr/>
              <a:t>7/12/2023</a:t>
            </a:fld>
            <a:endParaRPr lang="en-US" altLang="nl-NL"/>
          </a:p>
        </p:txBody>
      </p:sp>
    </p:spTree>
    <p:extLst>
      <p:ext uri="{BB962C8B-B14F-4D97-AF65-F5344CB8AC3E}">
        <p14:creationId xmlns:p14="http://schemas.microsoft.com/office/powerpoint/2010/main" val="1249044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429733F-FE2E-4330-A7AA-3521767568DC}"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91BBAEEB-3D09-4A7F-8643-8790E2AD4EED}" type="datetimeFigureOut">
              <a:rPr lang="en-US" altLang="nl-NL"/>
              <a:pPr/>
              <a:t>7/12/2023</a:t>
            </a:fld>
            <a:endParaRPr lang="en-US" altLang="nl-NL"/>
          </a:p>
        </p:txBody>
      </p:sp>
    </p:spTree>
    <p:extLst>
      <p:ext uri="{BB962C8B-B14F-4D97-AF65-F5344CB8AC3E}">
        <p14:creationId xmlns:p14="http://schemas.microsoft.com/office/powerpoint/2010/main" val="3670650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7107" name="AutoShape 3"/>
          <p:cNvSpPr>
            <a:spLocks noChangeArrowheads="1"/>
          </p:cNvSpPr>
          <p:nvPr/>
        </p:nvSpPr>
        <p:spPr bwMode="auto">
          <a:xfrm>
            <a:off x="179388" y="-171450"/>
            <a:ext cx="3203575" cy="1458913"/>
          </a:xfrm>
          <a:prstGeom prst="roundRect">
            <a:avLst>
              <a:gd name="adj" fmla="val 925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7108" name="Rectangle 4"/>
          <p:cNvSpPr>
            <a:spLocks noGrp="1" noChangeArrowheads="1"/>
          </p:cNvSpPr>
          <p:nvPr>
            <p:ph type="ctrTitle"/>
          </p:nvPr>
        </p:nvSpPr>
        <p:spPr>
          <a:xfrm>
            <a:off x="539750" y="3417888"/>
            <a:ext cx="5668963" cy="406400"/>
          </a:xfrm>
        </p:spPr>
        <p:txBody>
          <a:bodyPr/>
          <a:lstStyle>
            <a:lvl1pPr>
              <a:defRPr sz="2600"/>
            </a:lvl1pPr>
          </a:lstStyle>
          <a:p>
            <a:pPr lvl="0"/>
            <a:r>
              <a:rPr lang="en-US" altLang="nl-NL" noProof="0"/>
              <a:t>Click to edit Master title style</a:t>
            </a:r>
          </a:p>
        </p:txBody>
      </p:sp>
      <p:sp>
        <p:nvSpPr>
          <p:cNvPr id="47109" name="Rectangle 5"/>
          <p:cNvSpPr>
            <a:spLocks noGrp="1" noChangeArrowheads="1"/>
          </p:cNvSpPr>
          <p:nvPr>
            <p:ph type="subTitle" idx="1"/>
          </p:nvPr>
        </p:nvSpPr>
        <p:spPr>
          <a:xfrm>
            <a:off x="539750" y="3922713"/>
            <a:ext cx="5668963" cy="406400"/>
          </a:xfrm>
        </p:spPr>
        <p:txBody>
          <a:bodyPr/>
          <a:lstStyle>
            <a:lvl1pPr>
              <a:defRPr sz="2600"/>
            </a:lvl1pPr>
          </a:lstStyle>
          <a:p>
            <a:pPr lvl="0"/>
            <a:r>
              <a:rPr lang="en-US" altLang="nl-NL" noProof="0"/>
              <a:t>Click to edit Master subtitle style</a:t>
            </a:r>
          </a:p>
        </p:txBody>
      </p:sp>
      <p:sp>
        <p:nvSpPr>
          <p:cNvPr id="47110"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fld id="{D6488679-CEEF-4586-AB56-803723A1C42A}" type="datetimeFigureOut">
              <a:rPr lang="en-US" altLang="nl-NL" sz="900" b="0">
                <a:solidFill>
                  <a:schemeClr val="tx2"/>
                </a:solidFill>
              </a:rPr>
              <a:pPr algn="r"/>
              <a:t>7/12/2023</a:t>
            </a:fld>
            <a:endParaRPr lang="en-US" altLang="nl-NL" sz="900" b="0">
              <a:solidFill>
                <a:schemeClr val="tx2"/>
              </a:solidFill>
            </a:endParaRPr>
          </a:p>
        </p:txBody>
      </p:sp>
      <p:sp>
        <p:nvSpPr>
          <p:cNvPr id="47111" name="Rectangle 7"/>
          <p:cNvSpPr>
            <a:spLocks noGrp="1" noChangeArrowheads="1"/>
          </p:cNvSpPr>
          <p:nvPr>
            <p:ph type="dt" sz="quarter" idx="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a:lvl1pPr>
          </a:lstStyle>
          <a:p>
            <a:fld id="{BAEEFF15-DE43-4EBF-AA39-796196FB58B3}" type="datetimeFigureOut">
              <a:rPr lang="en-US" altLang="nl-NL"/>
              <a:pPr/>
              <a:t>7/12/2023</a:t>
            </a:fld>
            <a:endParaRPr lang="en-US" altLang="nl-NL"/>
          </a:p>
        </p:txBody>
      </p:sp>
      <p:pic>
        <p:nvPicPr>
          <p:cNvPr id="47115" name="Picture 11" descr="Movisie-logo-rgb-kleingebrui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43300"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DBD2547A-6055-4BF9-91D0-71601C6A93DE}"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467C4F6C-FD39-4FCF-8CE9-9578679BFDAD}" type="datetimeFigureOut">
              <a:rPr lang="en-US" altLang="nl-NL"/>
              <a:pPr/>
              <a:t>7/12/2023</a:t>
            </a:fld>
            <a:endParaRPr lang="en-US" altLang="nl-NL"/>
          </a:p>
        </p:txBody>
      </p:sp>
    </p:spTree>
    <p:extLst>
      <p:ext uri="{BB962C8B-B14F-4D97-AF65-F5344CB8AC3E}">
        <p14:creationId xmlns:p14="http://schemas.microsoft.com/office/powerpoint/2010/main" val="3433896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F94F8606-22B9-4B0C-83B6-7B8FE546F54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47563AF-3BB5-424B-A92B-3B47D366D5AB}" type="datetimeFigureOut">
              <a:rPr lang="en-US" altLang="nl-NL"/>
              <a:pPr/>
              <a:t>7/12/2023</a:t>
            </a:fld>
            <a:endParaRPr lang="en-US" altLang="nl-NL"/>
          </a:p>
        </p:txBody>
      </p:sp>
    </p:spTree>
    <p:extLst>
      <p:ext uri="{BB962C8B-B14F-4D97-AF65-F5344CB8AC3E}">
        <p14:creationId xmlns:p14="http://schemas.microsoft.com/office/powerpoint/2010/main" val="390285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3922077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C0B66B7B-06EF-4A50-B5AE-7E89E4FC0030}"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AE9427C8-AE6A-46C8-887F-64723E1B7E84}" type="datetimeFigureOut">
              <a:rPr lang="en-US" altLang="nl-NL"/>
              <a:pPr/>
              <a:t>7/12/2023</a:t>
            </a:fld>
            <a:endParaRPr lang="en-US" altLang="nl-NL"/>
          </a:p>
        </p:txBody>
      </p:sp>
    </p:spTree>
    <p:extLst>
      <p:ext uri="{BB962C8B-B14F-4D97-AF65-F5344CB8AC3E}">
        <p14:creationId xmlns:p14="http://schemas.microsoft.com/office/powerpoint/2010/main" val="1786777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F471D7AC-FD78-4C84-9407-3A0A1D0703C1}"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96E67266-29E7-407A-9DA6-FB8C8A8ACC5A}" type="datetimeFigureOut">
              <a:rPr lang="en-US" altLang="nl-NL"/>
              <a:pPr/>
              <a:t>7/12/2023</a:t>
            </a:fld>
            <a:endParaRPr lang="en-US" altLang="nl-NL"/>
          </a:p>
        </p:txBody>
      </p:sp>
    </p:spTree>
    <p:extLst>
      <p:ext uri="{BB962C8B-B14F-4D97-AF65-F5344CB8AC3E}">
        <p14:creationId xmlns:p14="http://schemas.microsoft.com/office/powerpoint/2010/main" val="2963456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ianummer 2"/>
          <p:cNvSpPr>
            <a:spLocks noGrp="1"/>
          </p:cNvSpPr>
          <p:nvPr>
            <p:ph type="sldNum" sz="quarter" idx="10"/>
          </p:nvPr>
        </p:nvSpPr>
        <p:spPr/>
        <p:txBody>
          <a:bodyPr/>
          <a:lstStyle>
            <a:lvl1pPr>
              <a:defRPr/>
            </a:lvl1pPr>
          </a:lstStyle>
          <a:p>
            <a:fld id="{42B9B55A-D42B-4C17-B954-AB95193EBA25}"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5E0A9C94-F9A8-4F0B-98C6-A0EE0269FD5C}" type="datetimeFigureOut">
              <a:rPr lang="en-US" altLang="nl-NL"/>
              <a:pPr/>
              <a:t>7/12/2023</a:t>
            </a:fld>
            <a:endParaRPr lang="en-US" altLang="nl-NL"/>
          </a:p>
        </p:txBody>
      </p:sp>
    </p:spTree>
    <p:extLst>
      <p:ext uri="{BB962C8B-B14F-4D97-AF65-F5344CB8AC3E}">
        <p14:creationId xmlns:p14="http://schemas.microsoft.com/office/powerpoint/2010/main" val="3424774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EBFCDD4E-0E0D-4027-A35B-1CE75F35C505}"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6129D8FE-4DBB-4B6E-B20A-7837D68E93A2}" type="datetimeFigureOut">
              <a:rPr lang="en-US" altLang="nl-NL"/>
              <a:pPr/>
              <a:t>7/12/2023</a:t>
            </a:fld>
            <a:endParaRPr lang="en-US" altLang="nl-NL"/>
          </a:p>
        </p:txBody>
      </p:sp>
    </p:spTree>
    <p:extLst>
      <p:ext uri="{BB962C8B-B14F-4D97-AF65-F5344CB8AC3E}">
        <p14:creationId xmlns:p14="http://schemas.microsoft.com/office/powerpoint/2010/main" val="2782452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8EE68CCA-22B5-44BB-B947-9D8008E1BD63}"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2AEF9E74-38DE-4DB2-BF7A-263D506256C3}" type="datetimeFigureOut">
              <a:rPr lang="en-US" altLang="nl-NL"/>
              <a:pPr/>
              <a:t>7/12/2023</a:t>
            </a:fld>
            <a:endParaRPr lang="en-US" altLang="nl-NL"/>
          </a:p>
        </p:txBody>
      </p:sp>
    </p:spTree>
    <p:extLst>
      <p:ext uri="{BB962C8B-B14F-4D97-AF65-F5344CB8AC3E}">
        <p14:creationId xmlns:p14="http://schemas.microsoft.com/office/powerpoint/2010/main" val="1968543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0DCCE999-859D-4C7A-8456-1701A4DAAA29}"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94D3A8AF-6777-4AC3-A35B-9F8DE2E5A8A7}" type="datetimeFigureOut">
              <a:rPr lang="en-US" altLang="nl-NL"/>
              <a:pPr/>
              <a:t>7/12/2023</a:t>
            </a:fld>
            <a:endParaRPr lang="en-US" altLang="nl-NL"/>
          </a:p>
        </p:txBody>
      </p:sp>
    </p:spTree>
    <p:extLst>
      <p:ext uri="{BB962C8B-B14F-4D97-AF65-F5344CB8AC3E}">
        <p14:creationId xmlns:p14="http://schemas.microsoft.com/office/powerpoint/2010/main" val="723733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108C864-2BA1-4976-9877-CE847216F99E}"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02D7E2D-05E5-4198-B057-A0B13E222384}" type="datetimeFigureOut">
              <a:rPr lang="en-US" altLang="nl-NL"/>
              <a:pPr/>
              <a:t>7/12/2023</a:t>
            </a:fld>
            <a:endParaRPr lang="en-US" altLang="nl-NL"/>
          </a:p>
        </p:txBody>
      </p:sp>
    </p:spTree>
    <p:extLst>
      <p:ext uri="{BB962C8B-B14F-4D97-AF65-F5344CB8AC3E}">
        <p14:creationId xmlns:p14="http://schemas.microsoft.com/office/powerpoint/2010/main" val="3305977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81DFC0AC-A6EB-4400-8BC6-80E639F5088F}"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1DF2C9B-1170-4811-8D84-6AA713DE13FA}" type="datetimeFigureOut">
              <a:rPr lang="en-US" altLang="nl-NL"/>
              <a:pPr/>
              <a:t>7/12/2023</a:t>
            </a:fld>
            <a:endParaRPr lang="en-US" altLang="nl-NL"/>
          </a:p>
        </p:txBody>
      </p:sp>
    </p:spTree>
    <p:extLst>
      <p:ext uri="{BB962C8B-B14F-4D97-AF65-F5344CB8AC3E}">
        <p14:creationId xmlns:p14="http://schemas.microsoft.com/office/powerpoint/2010/main" val="1357171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9" y="6567490"/>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20483" name="AutoShape 3"/>
          <p:cNvSpPr>
            <a:spLocks noChangeArrowheads="1"/>
          </p:cNvSpPr>
          <p:nvPr/>
        </p:nvSpPr>
        <p:spPr bwMode="auto">
          <a:xfrm>
            <a:off x="179389"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20484" name="Rectangle 4"/>
          <p:cNvSpPr>
            <a:spLocks noGrp="1" noChangeArrowheads="1"/>
          </p:cNvSpPr>
          <p:nvPr>
            <p:ph type="ctrTitle"/>
          </p:nvPr>
        </p:nvSpPr>
        <p:spPr>
          <a:xfrm>
            <a:off x="539751" y="146050"/>
            <a:ext cx="5668963" cy="406400"/>
          </a:xfrm>
        </p:spPr>
        <p:txBody>
          <a:bodyPr/>
          <a:lstStyle>
            <a:lvl1pPr>
              <a:defRPr sz="195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1" y="682625"/>
            <a:ext cx="5668963" cy="406400"/>
          </a:xfrm>
        </p:spPr>
        <p:txBody>
          <a:bodyPr/>
          <a:lstStyle>
            <a:lvl1pPr>
              <a:defRPr sz="195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4" y="6638927"/>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675"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9" y="304802"/>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699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18113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3264448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lstStyle>
            <a:lvl1pPr algn="l">
              <a:defRPr sz="3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l-NL"/>
              <a:t>Tekststijl van het model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2795203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1" y="1196975"/>
            <a:ext cx="4043363" cy="5200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1082815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2720371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1393281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558334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1500" b="1"/>
            </a:lvl1pPr>
          </a:lstStyle>
          <a:p>
            <a:r>
              <a:rPr lang="nl-NL"/>
              <a:t>Klik om stijl te bewerken</a:t>
            </a:r>
          </a:p>
        </p:txBody>
      </p:sp>
      <p:sp>
        <p:nvSpPr>
          <p:cNvPr id="3" name="Tijdelijke aanduiding voor inhoud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200914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5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2673380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69209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6"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2907488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1" y="1196977"/>
            <a:ext cx="824071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1" y="3873502"/>
            <a:ext cx="824071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7"/>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4" y="6638927"/>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219448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3620362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1" y="1196975"/>
            <a:ext cx="4043363"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7"/>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4" y="6638927"/>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2456225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1" y="212727"/>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1" y="1196977"/>
            <a:ext cx="404336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1" y="3873502"/>
            <a:ext cx="4043363" cy="252412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7"/>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4" y="6638927"/>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235409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sp>
        <p:nvSpPr>
          <p:cNvPr id="20486" name="Rectangle 6"/>
          <p:cNvSpPr>
            <a:spLocks noChangeArrowheads="1"/>
          </p:cNvSpPr>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a:endParaRPr lang="en-US" altLang="nl-NL" sz="900" b="0">
              <a:solidFill>
                <a:schemeClr val="tx2"/>
              </a:solidFill>
            </a:endParaRPr>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3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2D1B787B-A285-46BD-B9B5-64D3CA7A2211}" type="datetimeFigureOut">
              <a:rPr lang="en-US" altLang="nl-NL"/>
              <a:pPr/>
              <a:t>7/12/2023</a:t>
            </a:fld>
            <a:endParaRPr lang="en-US" altLang="nl-NL"/>
          </a:p>
        </p:txBody>
      </p:sp>
    </p:spTree>
    <p:extLst>
      <p:ext uri="{BB962C8B-B14F-4D97-AF65-F5344CB8AC3E}">
        <p14:creationId xmlns:p14="http://schemas.microsoft.com/office/powerpoint/2010/main" val="2865328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FF8FF8E5-2B69-4A09-A4F3-59F4BB47E5A6}" type="datetimeFigureOut">
              <a:rPr lang="en-US" altLang="nl-NL"/>
              <a:pPr/>
              <a:t>7/12/2023</a:t>
            </a:fld>
            <a:endParaRPr lang="en-US" altLang="nl-NL"/>
          </a:p>
        </p:txBody>
      </p:sp>
    </p:spTree>
    <p:extLst>
      <p:ext uri="{BB962C8B-B14F-4D97-AF65-F5344CB8AC3E}">
        <p14:creationId xmlns:p14="http://schemas.microsoft.com/office/powerpoint/2010/main" val="764017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69677DF4-3C2F-4680-A509-A1073FEDC443}" type="datetimeFigureOut">
              <a:rPr lang="en-US" altLang="nl-NL"/>
              <a:pPr/>
              <a:t>7/12/2023</a:t>
            </a:fld>
            <a:endParaRPr lang="en-US" altLang="nl-NL"/>
          </a:p>
        </p:txBody>
      </p:sp>
    </p:spTree>
    <p:extLst>
      <p:ext uri="{BB962C8B-B14F-4D97-AF65-F5344CB8AC3E}">
        <p14:creationId xmlns:p14="http://schemas.microsoft.com/office/powerpoint/2010/main" val="2953563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F4D6DC03-6636-4971-9F96-4823184BA1A9}" type="datetimeFigureOut">
              <a:rPr lang="en-US" altLang="nl-NL"/>
              <a:pPr/>
              <a:t>7/12/2023</a:t>
            </a:fld>
            <a:endParaRPr lang="en-US" altLang="nl-NL"/>
          </a:p>
        </p:txBody>
      </p:sp>
    </p:spTree>
    <p:extLst>
      <p:ext uri="{BB962C8B-B14F-4D97-AF65-F5344CB8AC3E}">
        <p14:creationId xmlns:p14="http://schemas.microsoft.com/office/powerpoint/2010/main" val="417901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A2F1F49C-63C0-4403-ADFD-4807F67A6A19}" type="datetimeFigureOut">
              <a:rPr lang="en-US" altLang="nl-NL"/>
              <a:pPr/>
              <a:t>7/12/2023</a:t>
            </a:fld>
            <a:endParaRPr lang="en-US" altLang="nl-NL"/>
          </a:p>
        </p:txBody>
      </p:sp>
    </p:spTree>
    <p:extLst>
      <p:ext uri="{BB962C8B-B14F-4D97-AF65-F5344CB8AC3E}">
        <p14:creationId xmlns:p14="http://schemas.microsoft.com/office/powerpoint/2010/main" val="87768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267310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227998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47EFA34F-E35C-4D11-A45E-12E4CB4B5AB4}" type="datetimeFigureOut">
              <a:rPr lang="en-US" altLang="nl-NL"/>
              <a:pPr/>
              <a:t>7/12/2023</a:t>
            </a:fld>
            <a:endParaRPr lang="en-US" altLang="nl-NL"/>
          </a:p>
        </p:txBody>
      </p:sp>
    </p:spTree>
    <p:extLst>
      <p:ext uri="{BB962C8B-B14F-4D97-AF65-F5344CB8AC3E}">
        <p14:creationId xmlns:p14="http://schemas.microsoft.com/office/powerpoint/2010/main" val="26020767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4022047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001F82A4-A9C8-409D-A7F0-DD51610E6475}" type="datetimeFigureOut">
              <a:rPr lang="en-US" altLang="nl-NL"/>
              <a:pPr/>
              <a:t>7/12/2023</a:t>
            </a:fld>
            <a:endParaRPr lang="en-US" altLang="nl-NL"/>
          </a:p>
        </p:txBody>
      </p:sp>
    </p:spTree>
    <p:extLst>
      <p:ext uri="{BB962C8B-B14F-4D97-AF65-F5344CB8AC3E}">
        <p14:creationId xmlns:p14="http://schemas.microsoft.com/office/powerpoint/2010/main" val="102275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9F59B0F-2B09-4207-9AFB-4986AFFD2B3E}" type="datetimeFigureOut">
              <a:rPr lang="en-US" altLang="nl-NL"/>
              <a:pPr/>
              <a:t>7/12/2023</a:t>
            </a:fld>
            <a:endParaRPr lang="en-US" altLang="nl-NL"/>
          </a:p>
        </p:txBody>
      </p:sp>
    </p:spTree>
    <p:extLst>
      <p:ext uri="{BB962C8B-B14F-4D97-AF65-F5344CB8AC3E}">
        <p14:creationId xmlns:p14="http://schemas.microsoft.com/office/powerpoint/2010/main" val="785473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E8CA61CC-5718-4097-9C3F-839297980D2F}" type="datetimeFigureOut">
              <a:rPr lang="en-US" altLang="nl-NL"/>
              <a:pPr/>
              <a:t>7/12/2023</a:t>
            </a:fld>
            <a:endParaRPr lang="en-US" altLang="nl-NL"/>
          </a:p>
        </p:txBody>
      </p:sp>
    </p:spTree>
    <p:extLst>
      <p:ext uri="{BB962C8B-B14F-4D97-AF65-F5344CB8AC3E}">
        <p14:creationId xmlns:p14="http://schemas.microsoft.com/office/powerpoint/2010/main" val="1043012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5CBA0EF1-EA3F-440D-BAE8-04A45D2177DD}" type="datetimeFigureOut">
              <a:rPr lang="en-US" altLang="nl-NL"/>
              <a:pPr/>
              <a:t>7/12/2023</a:t>
            </a:fld>
            <a:endParaRPr lang="en-US" altLang="nl-NL"/>
          </a:p>
        </p:txBody>
      </p:sp>
    </p:spTree>
    <p:extLst>
      <p:ext uri="{BB962C8B-B14F-4D97-AF65-F5344CB8AC3E}">
        <p14:creationId xmlns:p14="http://schemas.microsoft.com/office/powerpoint/2010/main" val="645402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2C22E6AB-ABB4-48B6-BA64-30721CD0FCE4}" type="datetimeFigureOut">
              <a:rPr lang="en-US" altLang="nl-NL"/>
              <a:pPr/>
              <a:t>7/12/2023</a:t>
            </a:fld>
            <a:endParaRPr lang="en-US" altLang="nl-NL"/>
          </a:p>
        </p:txBody>
      </p:sp>
    </p:spTree>
    <p:extLst>
      <p:ext uri="{BB962C8B-B14F-4D97-AF65-F5344CB8AC3E}">
        <p14:creationId xmlns:p14="http://schemas.microsoft.com/office/powerpoint/2010/main" val="131679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AutoShape 3"/>
          <p:cNvSpPr>
            <a:spLocks noChangeArrowheads="1"/>
          </p:cNvSpPr>
          <p:nvPr/>
        </p:nvSpPr>
        <p:spPr bwMode="auto">
          <a:xfrm>
            <a:off x="179388" y="-200025"/>
            <a:ext cx="6208712" cy="1458913"/>
          </a:xfrm>
          <a:prstGeom prst="roundRect">
            <a:avLst>
              <a:gd name="adj" fmla="val 925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Rectangle 4"/>
          <p:cNvSpPr>
            <a:spLocks noGrp="1" noChangeArrowheads="1"/>
          </p:cNvSpPr>
          <p:nvPr>
            <p:ph type="ctrTitle"/>
          </p:nvPr>
        </p:nvSpPr>
        <p:spPr>
          <a:xfrm>
            <a:off x="539750" y="146050"/>
            <a:ext cx="5668963" cy="406400"/>
          </a:xfrm>
        </p:spPr>
        <p:txBody>
          <a:bodyPr/>
          <a:lstStyle>
            <a:lvl1pPr>
              <a:defRPr sz="2600"/>
            </a:lvl1pPr>
          </a:lstStyle>
          <a:p>
            <a:pPr lvl="0"/>
            <a:r>
              <a:rPr lang="nl-NL" altLang="nl-NL" noProof="0"/>
              <a:t>Klik om stijl te bewerken</a:t>
            </a:r>
            <a:endParaRPr lang="en-US" altLang="nl-NL" noProof="0"/>
          </a:p>
        </p:txBody>
      </p:sp>
      <p:sp>
        <p:nvSpPr>
          <p:cNvPr id="20485" name="Rectangle 5"/>
          <p:cNvSpPr>
            <a:spLocks noGrp="1" noChangeArrowheads="1"/>
          </p:cNvSpPr>
          <p:nvPr>
            <p:ph type="subTitle" idx="1"/>
          </p:nvPr>
        </p:nvSpPr>
        <p:spPr>
          <a:xfrm>
            <a:off x="539750" y="682625"/>
            <a:ext cx="5668963" cy="406400"/>
          </a:xfrm>
        </p:spPr>
        <p:txBody>
          <a:bodyPr/>
          <a:lstStyle>
            <a:lvl1pPr>
              <a:defRPr sz="2600">
                <a:solidFill>
                  <a:schemeClr val="tx2"/>
                </a:solidFill>
              </a:defRPr>
            </a:lvl1pPr>
          </a:lstStyle>
          <a:p>
            <a:pPr lvl="0"/>
            <a:r>
              <a:rPr lang="nl-NL" altLang="nl-NL" noProof="0"/>
              <a:t>Klikken om de ondertitelstijl van het model te bewerken</a:t>
            </a:r>
            <a:endParaRPr lang="en-US" altLang="nl-NL" noProof="0"/>
          </a:p>
        </p:txBody>
      </p:sp>
      <p:pic>
        <p:nvPicPr>
          <p:cNvPr id="20489" name="Picture 9" descr="Movisie-logo-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488" y="304800"/>
            <a:ext cx="1755775" cy="66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85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F3AC53DD-9ADC-4138-A198-F5978337B3C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7473EB3B-FBBC-4D78-8986-C2DA6BFE3D87}" type="datetime1">
              <a:rPr lang="en-US" altLang="nl-NL" smtClean="0"/>
              <a:t>7/12/2023</a:t>
            </a:fld>
            <a:endParaRPr lang="en-US" altLang="nl-NL"/>
          </a:p>
        </p:txBody>
      </p:sp>
    </p:spTree>
    <p:extLst>
      <p:ext uri="{BB962C8B-B14F-4D97-AF65-F5344CB8AC3E}">
        <p14:creationId xmlns:p14="http://schemas.microsoft.com/office/powerpoint/2010/main" val="3832448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Tijdelijke aanduiding voor dianummer 3"/>
          <p:cNvSpPr>
            <a:spLocks noGrp="1"/>
          </p:cNvSpPr>
          <p:nvPr>
            <p:ph type="sldNum" sz="quarter" idx="10"/>
          </p:nvPr>
        </p:nvSpPr>
        <p:spPr/>
        <p:txBody>
          <a:bodyPr/>
          <a:lstStyle>
            <a:lvl1pPr>
              <a:defRPr/>
            </a:lvl1pPr>
          </a:lstStyle>
          <a:p>
            <a:fld id="{5A2E9B0F-9057-45B3-8679-89424A67490A}"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CDF45A2D-58B2-4893-9827-5A633351B6EB}" type="datetime1">
              <a:rPr lang="en-US" altLang="nl-NL" smtClean="0"/>
              <a:t>7/12/2023</a:t>
            </a:fld>
            <a:endParaRPr lang="en-US" altLang="nl-NL"/>
          </a:p>
        </p:txBody>
      </p:sp>
    </p:spTree>
    <p:extLst>
      <p:ext uri="{BB962C8B-B14F-4D97-AF65-F5344CB8AC3E}">
        <p14:creationId xmlns:p14="http://schemas.microsoft.com/office/powerpoint/2010/main" val="2293455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735513" y="1196975"/>
            <a:ext cx="4044950" cy="520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p:txBody>
          <a:bodyPr/>
          <a:lstStyle>
            <a:lvl1pPr>
              <a:defRPr/>
            </a:lvl1pPr>
          </a:lstStyle>
          <a:p>
            <a:fld id="{97795136-59C8-4378-BB4E-1429BF4957DA}"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355287B4-C9D0-4FEE-A664-4C0420A0EB19}" type="datetime1">
              <a:rPr lang="en-US" altLang="nl-NL" smtClean="0"/>
              <a:t>7/12/2023</a:t>
            </a:fld>
            <a:endParaRPr lang="en-US" altLang="nl-NL"/>
          </a:p>
        </p:txBody>
      </p:sp>
    </p:spTree>
    <p:extLst>
      <p:ext uri="{BB962C8B-B14F-4D97-AF65-F5344CB8AC3E}">
        <p14:creationId xmlns:p14="http://schemas.microsoft.com/office/powerpoint/2010/main" val="84740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BAA825A6-7260-4193-A1E9-F792C21EFD0B}" type="datetimeFigureOut">
              <a:rPr lang="en-US" altLang="nl-NL"/>
              <a:pPr/>
              <a:t>7/12/2023</a:t>
            </a:fld>
            <a:endParaRPr lang="en-US" altLang="nl-NL"/>
          </a:p>
        </p:txBody>
      </p:sp>
    </p:spTree>
    <p:extLst>
      <p:ext uri="{BB962C8B-B14F-4D97-AF65-F5344CB8AC3E}">
        <p14:creationId xmlns:p14="http://schemas.microsoft.com/office/powerpoint/2010/main" val="565227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0"/>
          </p:nvPr>
        </p:nvSpPr>
        <p:spPr/>
        <p:txBody>
          <a:bodyPr/>
          <a:lstStyle>
            <a:lvl1pPr>
              <a:defRPr/>
            </a:lvl1pPr>
          </a:lstStyle>
          <a:p>
            <a:fld id="{D95FD6E5-A052-46B3-88C3-82E329A6A6AF}" type="slidenum">
              <a:rPr lang="en-US" altLang="nl-NL"/>
              <a:pPr/>
              <a:t>‹nr.›</a:t>
            </a:fld>
            <a:r>
              <a:rPr lang="en-US" altLang="nl-NL"/>
              <a:t> • @titel@</a:t>
            </a:r>
          </a:p>
        </p:txBody>
      </p:sp>
      <p:sp>
        <p:nvSpPr>
          <p:cNvPr id="8" name="Tijdelijke aanduiding voor datum 7"/>
          <p:cNvSpPr>
            <a:spLocks noGrp="1"/>
          </p:cNvSpPr>
          <p:nvPr>
            <p:ph type="dt" sz="half" idx="11"/>
          </p:nvPr>
        </p:nvSpPr>
        <p:spPr/>
        <p:txBody>
          <a:bodyPr/>
          <a:lstStyle>
            <a:lvl1pPr>
              <a:defRPr/>
            </a:lvl1pPr>
          </a:lstStyle>
          <a:p>
            <a:fld id="{35C3057C-59B6-4736-AFBE-EA37DDEECFEA}" type="datetime1">
              <a:rPr lang="en-US" altLang="nl-NL" smtClean="0"/>
              <a:t>7/12/2023</a:t>
            </a:fld>
            <a:endParaRPr lang="en-US" altLang="nl-NL"/>
          </a:p>
        </p:txBody>
      </p:sp>
    </p:spTree>
    <p:extLst>
      <p:ext uri="{BB962C8B-B14F-4D97-AF65-F5344CB8AC3E}">
        <p14:creationId xmlns:p14="http://schemas.microsoft.com/office/powerpoint/2010/main" val="3982523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ianummer 2"/>
          <p:cNvSpPr>
            <a:spLocks noGrp="1"/>
          </p:cNvSpPr>
          <p:nvPr>
            <p:ph type="sldNum" sz="quarter" idx="10"/>
          </p:nvPr>
        </p:nvSpPr>
        <p:spPr/>
        <p:txBody>
          <a:bodyPr/>
          <a:lstStyle>
            <a:lvl1pPr>
              <a:defRPr/>
            </a:lvl1pPr>
          </a:lstStyle>
          <a:p>
            <a:fld id="{5412BEAC-9C48-4A42-A0BD-99E05C675028}" type="slidenum">
              <a:rPr lang="en-US" altLang="nl-NL"/>
              <a:pPr/>
              <a:t>‹nr.›</a:t>
            </a:fld>
            <a:r>
              <a:rPr lang="en-US" altLang="nl-NL"/>
              <a:t> • @titel@</a:t>
            </a:r>
          </a:p>
        </p:txBody>
      </p:sp>
      <p:sp>
        <p:nvSpPr>
          <p:cNvPr id="4" name="Tijdelijke aanduiding voor datum 3"/>
          <p:cNvSpPr>
            <a:spLocks noGrp="1"/>
          </p:cNvSpPr>
          <p:nvPr>
            <p:ph type="dt" sz="half" idx="11"/>
          </p:nvPr>
        </p:nvSpPr>
        <p:spPr/>
        <p:txBody>
          <a:bodyPr/>
          <a:lstStyle>
            <a:lvl1pPr>
              <a:defRPr/>
            </a:lvl1pPr>
          </a:lstStyle>
          <a:p>
            <a:fld id="{560F38FF-8C3C-4785-AB7C-B88AD9648C61}" type="datetime1">
              <a:rPr lang="en-US" altLang="nl-NL" smtClean="0"/>
              <a:t>7/12/2023</a:t>
            </a:fld>
            <a:endParaRPr lang="en-US" altLang="nl-NL"/>
          </a:p>
        </p:txBody>
      </p:sp>
    </p:spTree>
    <p:extLst>
      <p:ext uri="{BB962C8B-B14F-4D97-AF65-F5344CB8AC3E}">
        <p14:creationId xmlns:p14="http://schemas.microsoft.com/office/powerpoint/2010/main" val="892081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5DBDDB12-B7D3-47BB-AFFA-B4BA475C45AC}" type="slidenum">
              <a:rPr lang="en-US" altLang="nl-NL"/>
              <a:pPr/>
              <a:t>‹nr.›</a:t>
            </a:fld>
            <a:r>
              <a:rPr lang="en-US" altLang="nl-NL"/>
              <a:t> • @titel@</a:t>
            </a:r>
          </a:p>
        </p:txBody>
      </p:sp>
      <p:sp>
        <p:nvSpPr>
          <p:cNvPr id="3" name="Tijdelijke aanduiding voor datum 2"/>
          <p:cNvSpPr>
            <a:spLocks noGrp="1"/>
          </p:cNvSpPr>
          <p:nvPr>
            <p:ph type="dt" sz="half" idx="11"/>
          </p:nvPr>
        </p:nvSpPr>
        <p:spPr/>
        <p:txBody>
          <a:bodyPr/>
          <a:lstStyle>
            <a:lvl1pPr>
              <a:defRPr/>
            </a:lvl1pPr>
          </a:lstStyle>
          <a:p>
            <a:fld id="{2B57891E-C5AE-4F7D-BAA4-AA00CA90F2DF}" type="datetime1">
              <a:rPr lang="en-US" altLang="nl-NL" smtClean="0"/>
              <a:t>7/12/2023</a:t>
            </a:fld>
            <a:endParaRPr lang="en-US" altLang="nl-NL"/>
          </a:p>
        </p:txBody>
      </p:sp>
    </p:spTree>
    <p:extLst>
      <p:ext uri="{BB962C8B-B14F-4D97-AF65-F5344CB8AC3E}">
        <p14:creationId xmlns:p14="http://schemas.microsoft.com/office/powerpoint/2010/main" val="4136754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DCC74A1-936E-47DA-8961-2759FB9BA764}"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495C6F6F-9A79-4C6C-8904-748DB3F4F5B7}" type="datetime1">
              <a:rPr lang="en-US" altLang="nl-NL" smtClean="0"/>
              <a:t>7/12/2023</a:t>
            </a:fld>
            <a:endParaRPr lang="en-US" altLang="nl-NL"/>
          </a:p>
        </p:txBody>
      </p:sp>
    </p:spTree>
    <p:extLst>
      <p:ext uri="{BB962C8B-B14F-4D97-AF65-F5344CB8AC3E}">
        <p14:creationId xmlns:p14="http://schemas.microsoft.com/office/powerpoint/2010/main" val="2882708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35DF2FC-73E6-45E8-8004-66D55D90D50D}" type="datetime1">
              <a:rPr lang="en-US" altLang="nl-NL" smtClean="0"/>
              <a:t>7/12/2023</a:t>
            </a:fld>
            <a:endParaRPr lang="en-US" altLang="nl-NL"/>
          </a:p>
        </p:txBody>
      </p:sp>
    </p:spTree>
    <p:extLst>
      <p:ext uri="{BB962C8B-B14F-4D97-AF65-F5344CB8AC3E}">
        <p14:creationId xmlns:p14="http://schemas.microsoft.com/office/powerpoint/2010/main" val="194613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19A477BE-AC37-41D8-86C7-DAC5C9D9AD86}"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5C09266D-B777-42B5-BCB2-5CCCDA0B69E2}" type="datetime1">
              <a:rPr lang="en-US" altLang="nl-NL" smtClean="0"/>
              <a:t>7/12/2023</a:t>
            </a:fld>
            <a:endParaRPr lang="en-US" altLang="nl-NL"/>
          </a:p>
        </p:txBody>
      </p:sp>
    </p:spTree>
    <p:extLst>
      <p:ext uri="{BB962C8B-B14F-4D97-AF65-F5344CB8AC3E}">
        <p14:creationId xmlns:p14="http://schemas.microsoft.com/office/powerpoint/2010/main" val="4028076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1475" y="212725"/>
            <a:ext cx="2058988" cy="6184900"/>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539750" y="212725"/>
            <a:ext cx="6029325" cy="61849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p:cNvSpPr>
            <a:spLocks noGrp="1"/>
          </p:cNvSpPr>
          <p:nvPr>
            <p:ph type="sldNum" sz="quarter" idx="10"/>
          </p:nvPr>
        </p:nvSpPr>
        <p:spPr/>
        <p:txBody>
          <a:bodyPr/>
          <a:lstStyle>
            <a:lvl1pPr>
              <a:defRPr/>
            </a:lvl1pPr>
          </a:lstStyle>
          <a:p>
            <a:fld id="{C75284AA-C4E6-4AB1-9E99-42E4A8B49D7B}" type="slidenum">
              <a:rPr lang="en-US" altLang="nl-NL"/>
              <a:pPr/>
              <a:t>‹nr.›</a:t>
            </a:fld>
            <a:r>
              <a:rPr lang="en-US" altLang="nl-NL"/>
              <a:t> • @titel@</a:t>
            </a:r>
          </a:p>
        </p:txBody>
      </p:sp>
      <p:sp>
        <p:nvSpPr>
          <p:cNvPr id="5" name="Tijdelijke aanduiding voor datum 4"/>
          <p:cNvSpPr>
            <a:spLocks noGrp="1"/>
          </p:cNvSpPr>
          <p:nvPr>
            <p:ph type="dt" sz="half" idx="11"/>
          </p:nvPr>
        </p:nvSpPr>
        <p:spPr/>
        <p:txBody>
          <a:bodyPr/>
          <a:lstStyle>
            <a:lvl1pPr>
              <a:defRPr/>
            </a:lvl1pPr>
          </a:lstStyle>
          <a:p>
            <a:fld id="{8EAEBCD3-66F3-4F2A-B8E7-25A307ED89F0}" type="datetime1">
              <a:rPr lang="en-US" altLang="nl-NL" smtClean="0"/>
              <a:t>7/12/2023</a:t>
            </a:fld>
            <a:endParaRPr lang="en-US" altLang="nl-NL"/>
          </a:p>
        </p:txBody>
      </p:sp>
    </p:spTree>
    <p:extLst>
      <p:ext uri="{BB962C8B-B14F-4D97-AF65-F5344CB8AC3E}">
        <p14:creationId xmlns:p14="http://schemas.microsoft.com/office/powerpoint/2010/main" val="3437386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tekst 2"/>
          <p:cNvSpPr>
            <a:spLocks noGrp="1"/>
          </p:cNvSpPr>
          <p:nvPr>
            <p:ph type="body" sz="half" idx="1"/>
          </p:nvPr>
        </p:nvSpPr>
        <p:spPr>
          <a:xfrm>
            <a:off x="539750" y="1196975"/>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539750" y="3873500"/>
            <a:ext cx="824071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E55C442E-9D3C-4227-8B37-18E462FB8B6B}"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7A6BE782-64F9-45B4-841E-406A5DA26C6B}" type="datetime1">
              <a:rPr lang="en-US" altLang="nl-NL" smtClean="0"/>
              <a:t>7/12/2023</a:t>
            </a:fld>
            <a:endParaRPr lang="en-US" altLang="nl-NL"/>
          </a:p>
        </p:txBody>
      </p:sp>
    </p:spTree>
    <p:extLst>
      <p:ext uri="{BB962C8B-B14F-4D97-AF65-F5344CB8AC3E}">
        <p14:creationId xmlns:p14="http://schemas.microsoft.com/office/powerpoint/2010/main" val="762390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half" idx="1"/>
          </p:nvPr>
        </p:nvSpPr>
        <p:spPr>
          <a:xfrm>
            <a:off x="539750" y="1196975"/>
            <a:ext cx="4043363"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p:cNvSpPr>
            <a:spLocks noGrp="1"/>
          </p:cNvSpPr>
          <p:nvPr>
            <p:ph type="sldNum" sz="quarter" idx="10"/>
          </p:nvPr>
        </p:nvSpPr>
        <p:spPr>
          <a:xfrm>
            <a:off x="539750" y="6638925"/>
            <a:ext cx="7056438" cy="144463"/>
          </a:xfrm>
        </p:spPr>
        <p:txBody>
          <a:bodyPr/>
          <a:lstStyle>
            <a:lvl1pPr>
              <a:defRPr/>
            </a:lvl1pPr>
          </a:lstStyle>
          <a:p>
            <a:fld id="{1345FCE0-2EA0-48FC-B6E2-AEFCFF3DF32C}" type="slidenum">
              <a:rPr lang="en-US" altLang="nl-NL"/>
              <a:pPr/>
              <a:t>‹nr.›</a:t>
            </a:fld>
            <a:r>
              <a:rPr lang="en-US" altLang="nl-NL"/>
              <a:t> • @titel@</a:t>
            </a:r>
          </a:p>
        </p:txBody>
      </p:sp>
      <p:sp>
        <p:nvSpPr>
          <p:cNvPr id="6" name="Tijdelijke aanduiding voor datum 5"/>
          <p:cNvSpPr>
            <a:spLocks noGrp="1"/>
          </p:cNvSpPr>
          <p:nvPr>
            <p:ph type="dt" sz="half" idx="11"/>
          </p:nvPr>
        </p:nvSpPr>
        <p:spPr>
          <a:xfrm>
            <a:off x="7700963" y="6638925"/>
            <a:ext cx="1079500" cy="144463"/>
          </a:xfrm>
        </p:spPr>
        <p:txBody>
          <a:bodyPr/>
          <a:lstStyle>
            <a:lvl1pPr>
              <a:defRPr/>
            </a:lvl1pPr>
          </a:lstStyle>
          <a:p>
            <a:fld id="{FD983066-AEE1-4758-AEB2-2F4E046F8F48}" type="datetime1">
              <a:rPr lang="en-US" altLang="nl-NL" smtClean="0"/>
              <a:t>7/12/2023</a:t>
            </a:fld>
            <a:endParaRPr lang="en-US" altLang="nl-NL"/>
          </a:p>
        </p:txBody>
      </p:sp>
    </p:spTree>
    <p:extLst>
      <p:ext uri="{BB962C8B-B14F-4D97-AF65-F5344CB8AC3E}">
        <p14:creationId xmlns:p14="http://schemas.microsoft.com/office/powerpoint/2010/main" val="3252419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539750" y="212725"/>
            <a:ext cx="7234238" cy="360363"/>
          </a:xfrm>
        </p:spPr>
        <p:txBody>
          <a:bodyPr/>
          <a:lstStyle/>
          <a:p>
            <a:r>
              <a:rPr lang="nl-NL"/>
              <a:t>Klik om stijl te bewerken</a:t>
            </a:r>
          </a:p>
        </p:txBody>
      </p:sp>
      <p:sp>
        <p:nvSpPr>
          <p:cNvPr id="3" name="Tijdelijke aanduiding voor inhoud 2"/>
          <p:cNvSpPr>
            <a:spLocks noGrp="1"/>
          </p:cNvSpPr>
          <p:nvPr>
            <p:ph sz="quarter" idx="1"/>
          </p:nvPr>
        </p:nvSpPr>
        <p:spPr>
          <a:xfrm>
            <a:off x="539750" y="1196975"/>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539750" y="3873500"/>
            <a:ext cx="4043363" cy="25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half" idx="3"/>
          </p:nvPr>
        </p:nvSpPr>
        <p:spPr>
          <a:xfrm>
            <a:off x="4735513" y="1196975"/>
            <a:ext cx="4044950" cy="5200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0"/>
          </p:nvPr>
        </p:nvSpPr>
        <p:spPr>
          <a:xfrm>
            <a:off x="539750" y="6638925"/>
            <a:ext cx="7056438" cy="144463"/>
          </a:xfrm>
        </p:spPr>
        <p:txBody>
          <a:bodyPr/>
          <a:lstStyle>
            <a:lvl1pPr>
              <a:defRPr/>
            </a:lvl1pPr>
          </a:lstStyle>
          <a:p>
            <a:fld id="{B9531AC5-EE50-4BF5-8C1F-947721903B4A}" type="slidenum">
              <a:rPr lang="en-US" altLang="nl-NL"/>
              <a:pPr/>
              <a:t>‹nr.›</a:t>
            </a:fld>
            <a:r>
              <a:rPr lang="en-US" altLang="nl-NL"/>
              <a:t> • @titel@</a:t>
            </a:r>
          </a:p>
        </p:txBody>
      </p:sp>
      <p:sp>
        <p:nvSpPr>
          <p:cNvPr id="7" name="Tijdelijke aanduiding voor datum 6"/>
          <p:cNvSpPr>
            <a:spLocks noGrp="1"/>
          </p:cNvSpPr>
          <p:nvPr>
            <p:ph type="dt" sz="half" idx="11"/>
          </p:nvPr>
        </p:nvSpPr>
        <p:spPr>
          <a:xfrm>
            <a:off x="7700963" y="6638925"/>
            <a:ext cx="1079500" cy="144463"/>
          </a:xfrm>
        </p:spPr>
        <p:txBody>
          <a:bodyPr/>
          <a:lstStyle>
            <a:lvl1pPr>
              <a:defRPr/>
            </a:lvl1pPr>
          </a:lstStyle>
          <a:p>
            <a:fld id="{0769A0E1-F131-4A62-925D-16209A63196F}" type="datetime1">
              <a:rPr lang="en-US" altLang="nl-NL" smtClean="0"/>
              <a:t>7/12/2023</a:t>
            </a:fld>
            <a:endParaRPr lang="en-US" altLang="nl-NL"/>
          </a:p>
        </p:txBody>
      </p:sp>
    </p:spTree>
    <p:extLst>
      <p:ext uri="{BB962C8B-B14F-4D97-AF65-F5344CB8AC3E}">
        <p14:creationId xmlns:p14="http://schemas.microsoft.com/office/powerpoint/2010/main" val="192148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ianummer 4"/>
          <p:cNvSpPr>
            <a:spLocks noGrp="1"/>
          </p:cNvSpPr>
          <p:nvPr>
            <p:ph type="sldNum" sz="quarter" idx="10"/>
          </p:nvPr>
        </p:nvSpPr>
        <p:spPr/>
        <p:txBody>
          <a:bodyPr/>
          <a:lstStyle>
            <a:lvl1pPr>
              <a:defRPr/>
            </a:lvl1pPr>
          </a:lstStyle>
          <a:p>
            <a:fld id="{558F1845-94FF-4D19-9F08-638A237ECE17}" type="slidenum">
              <a:rPr lang="en-US" altLang="nl-NL"/>
              <a:pPr/>
              <a:t>‹nr.›</a:t>
            </a:fld>
            <a:r>
              <a:rPr lang="en-US" altLang="nl-NL"/>
              <a:t> • @titel@</a:t>
            </a:r>
          </a:p>
        </p:txBody>
      </p:sp>
      <p:sp>
        <p:nvSpPr>
          <p:cNvPr id="6" name="Tijdelijke aanduiding voor datum 5"/>
          <p:cNvSpPr>
            <a:spLocks noGrp="1"/>
          </p:cNvSpPr>
          <p:nvPr>
            <p:ph type="dt" sz="half" idx="11"/>
          </p:nvPr>
        </p:nvSpPr>
        <p:spPr/>
        <p:txBody>
          <a:bodyPr/>
          <a:lstStyle>
            <a:lvl1pPr>
              <a:defRPr/>
            </a:lvl1pPr>
          </a:lstStyle>
          <a:p>
            <a:fld id="{7BF26470-22C9-4AB7-B806-460C8EF1DBF5}" type="datetimeFigureOut">
              <a:rPr lang="en-US" altLang="nl-NL"/>
              <a:pPr/>
              <a:t>7/12/2023</a:t>
            </a:fld>
            <a:endParaRPr lang="en-US" altLang="nl-NL"/>
          </a:p>
        </p:txBody>
      </p:sp>
    </p:spTree>
    <p:extLst>
      <p:ext uri="{BB962C8B-B14F-4D97-AF65-F5344CB8AC3E}">
        <p14:creationId xmlns:p14="http://schemas.microsoft.com/office/powerpoint/2010/main" val="15578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F98D30C4-BDAB-4B08-AC19-19E4AFF9EADB}"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4"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21" r:id="rId12"/>
    <p:sldLayoutId id="2147483722" r:id="rId13"/>
    <p:sldLayoutId id="2147483723" r:id="rId14"/>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5" name="AutoShape 3"/>
          <p:cNvSpPr>
            <a:spLocks noChangeArrowheads="1"/>
          </p:cNvSpPr>
          <p:nvPr/>
        </p:nvSpPr>
        <p:spPr bwMode="auto">
          <a:xfrm>
            <a:off x="179388" y="-171450"/>
            <a:ext cx="7773987" cy="981075"/>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6"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23557"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23558"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lvl1pPr>
          </a:lstStyle>
          <a:p>
            <a:fld id="{69BFB8EB-DB6B-44B9-BB3C-06DDC22B7EE1}" type="slidenum">
              <a:rPr lang="en-US" altLang="nl-NL"/>
              <a:pPr/>
              <a:t>‹nr.›</a:t>
            </a:fld>
            <a:r>
              <a:rPr lang="en-US" altLang="nl-NL"/>
              <a:t> • @titel@</a:t>
            </a:r>
          </a:p>
        </p:txBody>
      </p:sp>
      <p:pic>
        <p:nvPicPr>
          <p:cNvPr id="23559"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23560"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lvl1pPr>
          </a:lstStyle>
          <a:p>
            <a:fld id="{D7DAA8B1-70E9-4505-AECB-2B1A7D6F9B3F}"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6"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cs typeface="Arial" charset="0"/>
        </a:defRPr>
      </a:lvl2pPr>
      <a:lvl3pPr algn="l" rtl="0" fontAlgn="base">
        <a:spcBef>
          <a:spcPct val="0"/>
        </a:spcBef>
        <a:spcAft>
          <a:spcPct val="0"/>
        </a:spcAft>
        <a:defRPr sz="2000" b="1">
          <a:solidFill>
            <a:schemeClr val="tx1"/>
          </a:solidFill>
          <a:latin typeface="Arial" charset="0"/>
          <a:cs typeface="Arial" charset="0"/>
        </a:defRPr>
      </a:lvl3pPr>
      <a:lvl4pPr algn="l" rtl="0" fontAlgn="base">
        <a:spcBef>
          <a:spcPct val="0"/>
        </a:spcBef>
        <a:spcAft>
          <a:spcPct val="0"/>
        </a:spcAft>
        <a:defRPr sz="2000" b="1">
          <a:solidFill>
            <a:schemeClr val="tx1"/>
          </a:solidFill>
          <a:latin typeface="Arial" charset="0"/>
          <a:cs typeface="Arial" charset="0"/>
        </a:defRPr>
      </a:lvl4pPr>
      <a:lvl5pPr algn="l" rtl="0" fontAlgn="base">
        <a:spcBef>
          <a:spcPct val="0"/>
        </a:spcBef>
        <a:spcAft>
          <a:spcPct val="0"/>
        </a:spcAft>
        <a:defRPr sz="2000" b="1">
          <a:solidFill>
            <a:schemeClr val="tx1"/>
          </a:solidFill>
          <a:latin typeface="Arial" charset="0"/>
          <a:cs typeface="Arial" charset="0"/>
        </a:defRPr>
      </a:lvl5pPr>
      <a:lvl6pPr marL="457200" algn="l" rtl="0" fontAlgn="base">
        <a:spcBef>
          <a:spcPct val="0"/>
        </a:spcBef>
        <a:spcAft>
          <a:spcPct val="0"/>
        </a:spcAft>
        <a:defRPr sz="2000" b="1">
          <a:solidFill>
            <a:schemeClr val="tx1"/>
          </a:solidFill>
          <a:latin typeface="Arial" charset="0"/>
          <a:cs typeface="Arial" charset="0"/>
        </a:defRPr>
      </a:lvl6pPr>
      <a:lvl7pPr marL="914400" algn="l" rtl="0" fontAlgn="base">
        <a:spcBef>
          <a:spcPct val="0"/>
        </a:spcBef>
        <a:spcAft>
          <a:spcPct val="0"/>
        </a:spcAft>
        <a:defRPr sz="2000" b="1">
          <a:solidFill>
            <a:schemeClr val="tx1"/>
          </a:solidFill>
          <a:latin typeface="Arial" charset="0"/>
          <a:cs typeface="Arial" charset="0"/>
        </a:defRPr>
      </a:lvl7pPr>
      <a:lvl8pPr marL="1371600" algn="l" rtl="0" fontAlgn="base">
        <a:spcBef>
          <a:spcPct val="0"/>
        </a:spcBef>
        <a:spcAft>
          <a:spcPct val="0"/>
        </a:spcAft>
        <a:defRPr sz="2000" b="1">
          <a:solidFill>
            <a:schemeClr val="tx1"/>
          </a:solidFill>
          <a:latin typeface="Arial" charset="0"/>
          <a:cs typeface="Arial" charset="0"/>
        </a:defRPr>
      </a:lvl8pPr>
      <a:lvl9pPr marL="1828800" algn="l" rtl="0" fontAlgn="base">
        <a:spcBef>
          <a:spcPct val="0"/>
        </a:spcBef>
        <a:spcAft>
          <a:spcPct val="0"/>
        </a:spcAft>
        <a:defRPr sz="2000" b="1">
          <a:solidFill>
            <a:schemeClr val="tx1"/>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4035"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4036"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44037"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4038"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024A0751-95BA-41D9-A76E-07B9113939B2}" type="slidenum">
              <a:rPr lang="en-US" altLang="nl-NL"/>
              <a:pPr/>
              <a:t>‹nr.›</a:t>
            </a:fld>
            <a:r>
              <a:rPr lang="en-US" altLang="nl-NL"/>
              <a:t> • @titel@</a:t>
            </a:r>
          </a:p>
        </p:txBody>
      </p:sp>
      <p:pic>
        <p:nvPicPr>
          <p:cNvPr id="44039"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44040"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6ED28EA6-6346-4B43-92E0-E179DC044B0D}"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78"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2000" b="1">
          <a:solidFill>
            <a:schemeClr val="tx2"/>
          </a:solidFill>
          <a:latin typeface="+mj-lt"/>
          <a:ea typeface="+mj-ea"/>
          <a:cs typeface="+mj-cs"/>
        </a:defRPr>
      </a:lvl1pPr>
      <a:lvl2pPr algn="l" rtl="0" fontAlgn="base">
        <a:spcBef>
          <a:spcPct val="0"/>
        </a:spcBef>
        <a:spcAft>
          <a:spcPct val="0"/>
        </a:spcAft>
        <a:defRPr sz="2000" b="1">
          <a:solidFill>
            <a:schemeClr val="tx2"/>
          </a:solidFill>
          <a:latin typeface="Arial" charset="0"/>
          <a:cs typeface="Arial" charset="0"/>
        </a:defRPr>
      </a:lvl2pPr>
      <a:lvl3pPr algn="l" rtl="0" fontAlgn="base">
        <a:spcBef>
          <a:spcPct val="0"/>
        </a:spcBef>
        <a:spcAft>
          <a:spcPct val="0"/>
        </a:spcAft>
        <a:defRPr sz="2000" b="1">
          <a:solidFill>
            <a:schemeClr val="tx2"/>
          </a:solidFill>
          <a:latin typeface="Arial" charset="0"/>
          <a:cs typeface="Arial" charset="0"/>
        </a:defRPr>
      </a:lvl3pPr>
      <a:lvl4pPr algn="l" rtl="0" fontAlgn="base">
        <a:spcBef>
          <a:spcPct val="0"/>
        </a:spcBef>
        <a:spcAft>
          <a:spcPct val="0"/>
        </a:spcAft>
        <a:defRPr sz="2000" b="1">
          <a:solidFill>
            <a:schemeClr val="tx2"/>
          </a:solidFill>
          <a:latin typeface="Arial" charset="0"/>
          <a:cs typeface="Arial" charset="0"/>
        </a:defRPr>
      </a:lvl4pPr>
      <a:lvl5pPr algn="l" rtl="0" fontAlgn="base">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79388" y="6567488"/>
            <a:ext cx="8780462" cy="390525"/>
          </a:xfrm>
          <a:prstGeom prst="roundRect">
            <a:avLst>
              <a:gd name="adj" fmla="val 16667"/>
            </a:avLst>
          </a:prstGeom>
          <a:noFill/>
          <a:ln w="25400">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6083" name="AutoShape 3"/>
          <p:cNvSpPr>
            <a:spLocks noChangeArrowheads="1"/>
          </p:cNvSpPr>
          <p:nvPr/>
        </p:nvSpPr>
        <p:spPr bwMode="auto">
          <a:xfrm>
            <a:off x="179388" y="-171450"/>
            <a:ext cx="7773987" cy="981075"/>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6084"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title style</a:t>
            </a:r>
          </a:p>
        </p:txBody>
      </p:sp>
      <p:sp>
        <p:nvSpPr>
          <p:cNvPr id="46085"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6086"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lvl1pPr>
          </a:lstStyle>
          <a:p>
            <a:fld id="{159A8A08-46E7-47AE-8227-674114E612F4}" type="slidenum">
              <a:rPr lang="en-US" altLang="nl-NL"/>
              <a:pPr/>
              <a:t>‹nr.›</a:t>
            </a:fld>
            <a:r>
              <a:rPr lang="en-US" altLang="nl-NL"/>
              <a:t> • @titel@</a:t>
            </a:r>
          </a:p>
        </p:txBody>
      </p:sp>
      <p:pic>
        <p:nvPicPr>
          <p:cNvPr id="46087" name="Picture 7" descr="Movisie-logo-rgb-kleingebrui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46088"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lvl1pPr>
          </a:lstStyle>
          <a:p>
            <a:fld id="{9E5C8AA9-AAC4-4C8E-821A-90EDBD5A7343}" type="datetimeFigureOut">
              <a:rPr lang="en-US" altLang="nl-NL"/>
              <a:pPr/>
              <a:t>7/12/2023</a:t>
            </a:fld>
            <a:endParaRPr lang="en-US" altLang="nl-NL"/>
          </a:p>
        </p:txBody>
      </p:sp>
    </p:spTree>
  </p:cSld>
  <p:clrMap bg1="lt1" tx1="dk1" bg2="lt2" tx2="dk2" accent1="accent1" accent2="accent2" accent3="accent3" accent4="accent4" accent5="accent5" accent6="accent6" hlink="hlink" folHlink="folHlink"/>
  <p:sldLayoutIdLst>
    <p:sldLayoutId id="214748368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2000" b="1">
          <a:solidFill>
            <a:schemeClr val="tx1"/>
          </a:solidFill>
          <a:latin typeface="+mj-lt"/>
          <a:ea typeface="+mj-ea"/>
          <a:cs typeface="+mj-cs"/>
        </a:defRPr>
      </a:lvl1pPr>
      <a:lvl2pPr algn="l" rtl="0" fontAlgn="base">
        <a:spcBef>
          <a:spcPct val="0"/>
        </a:spcBef>
        <a:spcAft>
          <a:spcPct val="0"/>
        </a:spcAft>
        <a:defRPr sz="2000" b="1">
          <a:solidFill>
            <a:schemeClr val="tx1"/>
          </a:solidFill>
          <a:latin typeface="Arial" charset="0"/>
          <a:cs typeface="Arial" charset="0"/>
        </a:defRPr>
      </a:lvl2pPr>
      <a:lvl3pPr algn="l" rtl="0" fontAlgn="base">
        <a:spcBef>
          <a:spcPct val="0"/>
        </a:spcBef>
        <a:spcAft>
          <a:spcPct val="0"/>
        </a:spcAft>
        <a:defRPr sz="2000" b="1">
          <a:solidFill>
            <a:schemeClr val="tx1"/>
          </a:solidFill>
          <a:latin typeface="Arial" charset="0"/>
          <a:cs typeface="Arial" charset="0"/>
        </a:defRPr>
      </a:lvl3pPr>
      <a:lvl4pPr algn="l" rtl="0" fontAlgn="base">
        <a:spcBef>
          <a:spcPct val="0"/>
        </a:spcBef>
        <a:spcAft>
          <a:spcPct val="0"/>
        </a:spcAft>
        <a:defRPr sz="2000" b="1">
          <a:solidFill>
            <a:schemeClr val="tx1"/>
          </a:solidFill>
          <a:latin typeface="Arial" charset="0"/>
          <a:cs typeface="Arial" charset="0"/>
        </a:defRPr>
      </a:lvl4pPr>
      <a:lvl5pPr algn="l" rtl="0" fontAlgn="base">
        <a:spcBef>
          <a:spcPct val="0"/>
        </a:spcBef>
        <a:spcAft>
          <a:spcPct val="0"/>
        </a:spcAft>
        <a:defRPr sz="2000" b="1">
          <a:solidFill>
            <a:schemeClr val="tx1"/>
          </a:solidFill>
          <a:latin typeface="Arial" charset="0"/>
          <a:cs typeface="Arial" charset="0"/>
        </a:defRPr>
      </a:lvl5pPr>
      <a:lvl6pPr marL="457200" algn="l" rtl="0" fontAlgn="base">
        <a:spcBef>
          <a:spcPct val="0"/>
        </a:spcBef>
        <a:spcAft>
          <a:spcPct val="0"/>
        </a:spcAft>
        <a:defRPr sz="2000" b="1">
          <a:solidFill>
            <a:schemeClr val="tx1"/>
          </a:solidFill>
          <a:latin typeface="Arial" charset="0"/>
          <a:cs typeface="Arial" charset="0"/>
        </a:defRPr>
      </a:lvl6pPr>
      <a:lvl7pPr marL="914400" algn="l" rtl="0" fontAlgn="base">
        <a:spcBef>
          <a:spcPct val="0"/>
        </a:spcBef>
        <a:spcAft>
          <a:spcPct val="0"/>
        </a:spcAft>
        <a:defRPr sz="2000" b="1">
          <a:solidFill>
            <a:schemeClr val="tx1"/>
          </a:solidFill>
          <a:latin typeface="Arial" charset="0"/>
          <a:cs typeface="Arial" charset="0"/>
        </a:defRPr>
      </a:lvl7pPr>
      <a:lvl8pPr marL="1371600" algn="l" rtl="0" fontAlgn="base">
        <a:spcBef>
          <a:spcPct val="0"/>
        </a:spcBef>
        <a:spcAft>
          <a:spcPct val="0"/>
        </a:spcAft>
        <a:defRPr sz="2000" b="1">
          <a:solidFill>
            <a:schemeClr val="tx1"/>
          </a:solidFill>
          <a:latin typeface="Arial" charset="0"/>
          <a:cs typeface="Arial" charset="0"/>
        </a:defRPr>
      </a:lvl8pPr>
      <a:lvl9pPr marL="1828800" algn="l" rtl="0" fontAlgn="base">
        <a:spcBef>
          <a:spcPct val="0"/>
        </a:spcBef>
        <a:spcAft>
          <a:spcPct val="0"/>
        </a:spcAft>
        <a:defRPr sz="2000" b="1">
          <a:solidFill>
            <a:schemeClr val="tx1"/>
          </a:solidFill>
          <a:latin typeface="Arial" charset="0"/>
          <a:cs typeface="Arial" charset="0"/>
        </a:defRPr>
      </a:lvl9pPr>
    </p:titleStyle>
    <p:body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20000"/>
        </a:spcBef>
        <a:spcAft>
          <a:spcPct val="0"/>
        </a:spcAft>
        <a:buChar char="•"/>
        <a:defRPr sz="2000">
          <a:solidFill>
            <a:schemeClr val="tx1"/>
          </a:solidFill>
          <a:latin typeface="+mn-lt"/>
          <a:cs typeface="+mn-cs"/>
        </a:defRPr>
      </a:lvl2pPr>
      <a:lvl3pPr marL="644525" indent="-174625" algn="l" rtl="0" fontAlgn="base">
        <a:spcBef>
          <a:spcPct val="20000"/>
        </a:spcBef>
        <a:spcAft>
          <a:spcPct val="0"/>
        </a:spcAft>
        <a:buChar char="•"/>
        <a:defRPr sz="1600">
          <a:solidFill>
            <a:schemeClr val="tx1"/>
          </a:solidFill>
          <a:latin typeface="+mn-lt"/>
          <a:cs typeface="+mn-cs"/>
        </a:defRPr>
      </a:lvl3pPr>
      <a:lvl4pPr marL="646113" algn="l" rtl="0" fontAlgn="base">
        <a:spcBef>
          <a:spcPct val="20000"/>
        </a:spcBef>
        <a:spcAft>
          <a:spcPct val="0"/>
        </a:spcAft>
        <a:defRPr sz="1600">
          <a:solidFill>
            <a:schemeClr val="tx1"/>
          </a:solidFill>
          <a:latin typeface="+mn-lt"/>
          <a:cs typeface="+mn-cs"/>
        </a:defRPr>
      </a:lvl4pPr>
      <a:lvl5pPr marL="647700" algn="l" rtl="0" fontAlgn="base">
        <a:spcBef>
          <a:spcPct val="20000"/>
        </a:spcBef>
        <a:spcAft>
          <a:spcPct val="0"/>
        </a:spcAft>
        <a:defRPr sz="1600">
          <a:solidFill>
            <a:schemeClr val="tx1"/>
          </a:solidFill>
          <a:latin typeface="+mn-lt"/>
          <a:cs typeface="+mn-cs"/>
        </a:defRPr>
      </a:lvl5pPr>
      <a:lvl6pPr marL="1104900" algn="l" rtl="0" fontAlgn="base">
        <a:spcBef>
          <a:spcPct val="20000"/>
        </a:spcBef>
        <a:spcAft>
          <a:spcPct val="0"/>
        </a:spcAft>
        <a:defRPr sz="1600">
          <a:solidFill>
            <a:schemeClr val="tx1"/>
          </a:solidFill>
          <a:latin typeface="+mn-lt"/>
          <a:cs typeface="+mn-cs"/>
        </a:defRPr>
      </a:lvl6pPr>
      <a:lvl7pPr marL="1562100" algn="l" rtl="0" fontAlgn="base">
        <a:spcBef>
          <a:spcPct val="20000"/>
        </a:spcBef>
        <a:spcAft>
          <a:spcPct val="0"/>
        </a:spcAft>
        <a:defRPr sz="1600">
          <a:solidFill>
            <a:schemeClr val="tx1"/>
          </a:solidFill>
          <a:latin typeface="+mn-lt"/>
          <a:cs typeface="+mn-cs"/>
        </a:defRPr>
      </a:lvl7pPr>
      <a:lvl8pPr marL="2019300" algn="l" rtl="0" fontAlgn="base">
        <a:spcBef>
          <a:spcPct val="20000"/>
        </a:spcBef>
        <a:spcAft>
          <a:spcPct val="0"/>
        </a:spcAft>
        <a:defRPr sz="1600">
          <a:solidFill>
            <a:schemeClr val="tx1"/>
          </a:solidFill>
          <a:latin typeface="+mn-lt"/>
          <a:cs typeface="+mn-cs"/>
        </a:defRPr>
      </a:lvl8pPr>
      <a:lvl9pPr marL="2476500" algn="l" rtl="0" fontAlgn="base">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9" y="6567490"/>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19459" name="AutoShape 3"/>
          <p:cNvSpPr>
            <a:spLocks noChangeArrowheads="1"/>
          </p:cNvSpPr>
          <p:nvPr/>
        </p:nvSpPr>
        <p:spPr bwMode="auto">
          <a:xfrm>
            <a:off x="179389"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1350"/>
          </a:p>
        </p:txBody>
      </p:sp>
      <p:sp>
        <p:nvSpPr>
          <p:cNvPr id="19460" name="Rectangle 4"/>
          <p:cNvSpPr>
            <a:spLocks noGrp="1" noChangeArrowheads="1"/>
          </p:cNvSpPr>
          <p:nvPr>
            <p:ph type="title"/>
          </p:nvPr>
        </p:nvSpPr>
        <p:spPr bwMode="auto">
          <a:xfrm>
            <a:off x="539751" y="212727"/>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1"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7"/>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675"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9" y="142877"/>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4" y="6638927"/>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675" b="0">
                <a:solidFill>
                  <a:schemeClr val="tx2"/>
                </a:solidFill>
              </a:defRPr>
            </a:lvl1pPr>
          </a:lstStyle>
          <a:p>
            <a:fld id="{F98D30C4-BDAB-4B08-AC19-19E4AFF9EADB}" type="datetimeFigureOut">
              <a:rPr lang="en-US" altLang="nl-NL"/>
              <a:pPr/>
              <a:t>7/12/2023</a:t>
            </a:fld>
            <a:endParaRPr lang="en-US" altLang="nl-NL"/>
          </a:p>
        </p:txBody>
      </p:sp>
    </p:spTree>
    <p:extLst>
      <p:ext uri="{BB962C8B-B14F-4D97-AF65-F5344CB8AC3E}">
        <p14:creationId xmlns:p14="http://schemas.microsoft.com/office/powerpoint/2010/main" val="28740153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algn="l" rtl="0" eaLnBrk="1" fontAlgn="base" hangingPunct="1">
        <a:spcBef>
          <a:spcPct val="0"/>
        </a:spcBef>
        <a:spcAft>
          <a:spcPct val="0"/>
        </a:spcAft>
        <a:defRPr sz="1500" b="1">
          <a:solidFill>
            <a:schemeClr val="tx2"/>
          </a:solidFill>
          <a:latin typeface="+mj-lt"/>
          <a:ea typeface="+mj-ea"/>
          <a:cs typeface="+mj-cs"/>
        </a:defRPr>
      </a:lvl1pPr>
      <a:lvl2pPr algn="l" rtl="0" eaLnBrk="1" fontAlgn="base" hangingPunct="1">
        <a:spcBef>
          <a:spcPct val="0"/>
        </a:spcBef>
        <a:spcAft>
          <a:spcPct val="0"/>
        </a:spcAft>
        <a:defRPr sz="1500" b="1">
          <a:solidFill>
            <a:schemeClr val="tx2"/>
          </a:solidFill>
          <a:latin typeface="Arial" charset="0"/>
          <a:cs typeface="Arial" charset="0"/>
        </a:defRPr>
      </a:lvl2pPr>
      <a:lvl3pPr algn="l" rtl="0" eaLnBrk="1" fontAlgn="base" hangingPunct="1">
        <a:spcBef>
          <a:spcPct val="0"/>
        </a:spcBef>
        <a:spcAft>
          <a:spcPct val="0"/>
        </a:spcAft>
        <a:defRPr sz="1500" b="1">
          <a:solidFill>
            <a:schemeClr val="tx2"/>
          </a:solidFill>
          <a:latin typeface="Arial" charset="0"/>
          <a:cs typeface="Arial" charset="0"/>
        </a:defRPr>
      </a:lvl3pPr>
      <a:lvl4pPr algn="l" rtl="0" eaLnBrk="1" fontAlgn="base" hangingPunct="1">
        <a:spcBef>
          <a:spcPct val="0"/>
        </a:spcBef>
        <a:spcAft>
          <a:spcPct val="0"/>
        </a:spcAft>
        <a:defRPr sz="1500" b="1">
          <a:solidFill>
            <a:schemeClr val="tx2"/>
          </a:solidFill>
          <a:latin typeface="Arial" charset="0"/>
          <a:cs typeface="Arial" charset="0"/>
        </a:defRPr>
      </a:lvl4pPr>
      <a:lvl5pPr algn="l" rtl="0" eaLnBrk="1" fontAlgn="base" hangingPunct="1">
        <a:spcBef>
          <a:spcPct val="0"/>
        </a:spcBef>
        <a:spcAft>
          <a:spcPct val="0"/>
        </a:spcAft>
        <a:defRPr sz="1500" b="1">
          <a:solidFill>
            <a:schemeClr val="tx2"/>
          </a:solidFill>
          <a:latin typeface="Arial" charset="0"/>
          <a:cs typeface="Arial" charset="0"/>
        </a:defRPr>
      </a:lvl5pPr>
      <a:lvl6pPr marL="342900" algn="l" rtl="0" eaLnBrk="1" fontAlgn="base" hangingPunct="1">
        <a:spcBef>
          <a:spcPct val="0"/>
        </a:spcBef>
        <a:spcAft>
          <a:spcPct val="0"/>
        </a:spcAft>
        <a:defRPr sz="1500" b="1">
          <a:solidFill>
            <a:schemeClr val="tx2"/>
          </a:solidFill>
          <a:latin typeface="Arial" charset="0"/>
          <a:cs typeface="Arial" charset="0"/>
        </a:defRPr>
      </a:lvl6pPr>
      <a:lvl7pPr marL="685800" algn="l" rtl="0" eaLnBrk="1" fontAlgn="base" hangingPunct="1">
        <a:spcBef>
          <a:spcPct val="0"/>
        </a:spcBef>
        <a:spcAft>
          <a:spcPct val="0"/>
        </a:spcAft>
        <a:defRPr sz="1500" b="1">
          <a:solidFill>
            <a:schemeClr val="tx2"/>
          </a:solidFill>
          <a:latin typeface="Arial" charset="0"/>
          <a:cs typeface="Arial" charset="0"/>
        </a:defRPr>
      </a:lvl7pPr>
      <a:lvl8pPr marL="1028700" algn="l" rtl="0" eaLnBrk="1" fontAlgn="base" hangingPunct="1">
        <a:spcBef>
          <a:spcPct val="0"/>
        </a:spcBef>
        <a:spcAft>
          <a:spcPct val="0"/>
        </a:spcAft>
        <a:defRPr sz="1500" b="1">
          <a:solidFill>
            <a:schemeClr val="tx2"/>
          </a:solidFill>
          <a:latin typeface="Arial" charset="0"/>
          <a:cs typeface="Arial" charset="0"/>
        </a:defRPr>
      </a:lvl8pPr>
      <a:lvl9pPr marL="1371600" algn="l" rtl="0" eaLnBrk="1" fontAlgn="base" hangingPunct="1">
        <a:spcBef>
          <a:spcPct val="0"/>
        </a:spcBef>
        <a:spcAft>
          <a:spcPct val="0"/>
        </a:spcAft>
        <a:defRPr sz="1500" b="1">
          <a:solidFill>
            <a:schemeClr val="tx2"/>
          </a:solidFill>
          <a:latin typeface="Arial" charset="0"/>
          <a:cs typeface="Arial" charset="0"/>
        </a:defRPr>
      </a:lvl9pPr>
    </p:titleStyle>
    <p:bodyStyle>
      <a:lvl1pPr algn="l" rtl="0" eaLnBrk="1" fontAlgn="base" hangingPunct="1">
        <a:spcBef>
          <a:spcPct val="20000"/>
        </a:spcBef>
        <a:spcAft>
          <a:spcPct val="0"/>
        </a:spcAft>
        <a:defRPr sz="1500">
          <a:solidFill>
            <a:schemeClr val="tx1"/>
          </a:solidFill>
          <a:latin typeface="+mn-lt"/>
          <a:ea typeface="+mn-ea"/>
          <a:cs typeface="+mn-cs"/>
        </a:defRPr>
      </a:lvl1pPr>
      <a:lvl2pPr marL="135731" indent="-134541" algn="l" rtl="0" eaLnBrk="1" fontAlgn="base" hangingPunct="1">
        <a:spcBef>
          <a:spcPct val="20000"/>
        </a:spcBef>
        <a:spcAft>
          <a:spcPct val="0"/>
        </a:spcAft>
        <a:buChar char="•"/>
        <a:defRPr sz="1500">
          <a:solidFill>
            <a:schemeClr val="tx1"/>
          </a:solidFill>
          <a:latin typeface="+mn-lt"/>
          <a:cs typeface="+mn-cs"/>
        </a:defRPr>
      </a:lvl2pPr>
      <a:lvl3pPr marL="483394" indent="-130969" algn="l" rtl="0" eaLnBrk="1" fontAlgn="base" hangingPunct="1">
        <a:spcBef>
          <a:spcPct val="20000"/>
        </a:spcBef>
        <a:spcAft>
          <a:spcPct val="0"/>
        </a:spcAft>
        <a:buChar char="•"/>
        <a:defRPr sz="1200">
          <a:solidFill>
            <a:schemeClr val="tx1"/>
          </a:solidFill>
          <a:latin typeface="+mn-lt"/>
          <a:cs typeface="+mn-cs"/>
        </a:defRPr>
      </a:lvl3pPr>
      <a:lvl4pPr marL="484585" algn="l" rtl="0" eaLnBrk="1" fontAlgn="base" hangingPunct="1">
        <a:spcBef>
          <a:spcPct val="20000"/>
        </a:spcBef>
        <a:spcAft>
          <a:spcPct val="0"/>
        </a:spcAft>
        <a:defRPr sz="1200">
          <a:solidFill>
            <a:schemeClr val="tx1"/>
          </a:solidFill>
          <a:latin typeface="+mn-lt"/>
          <a:cs typeface="+mn-cs"/>
        </a:defRPr>
      </a:lvl4pPr>
      <a:lvl5pPr marL="485775" algn="l" rtl="0" eaLnBrk="1" fontAlgn="base" hangingPunct="1">
        <a:spcBef>
          <a:spcPct val="20000"/>
        </a:spcBef>
        <a:spcAft>
          <a:spcPct val="0"/>
        </a:spcAft>
        <a:defRPr sz="1200">
          <a:solidFill>
            <a:schemeClr val="tx1"/>
          </a:solidFill>
          <a:latin typeface="+mn-lt"/>
          <a:cs typeface="+mn-cs"/>
        </a:defRPr>
      </a:lvl5pPr>
      <a:lvl6pPr marL="828675" algn="l" rtl="0" eaLnBrk="1" fontAlgn="base" hangingPunct="1">
        <a:spcBef>
          <a:spcPct val="20000"/>
        </a:spcBef>
        <a:spcAft>
          <a:spcPct val="0"/>
        </a:spcAft>
        <a:defRPr sz="1200">
          <a:solidFill>
            <a:schemeClr val="tx1"/>
          </a:solidFill>
          <a:latin typeface="+mn-lt"/>
          <a:cs typeface="+mn-cs"/>
        </a:defRPr>
      </a:lvl6pPr>
      <a:lvl7pPr marL="1171575" algn="l" rtl="0" eaLnBrk="1" fontAlgn="base" hangingPunct="1">
        <a:spcBef>
          <a:spcPct val="20000"/>
        </a:spcBef>
        <a:spcAft>
          <a:spcPct val="0"/>
        </a:spcAft>
        <a:defRPr sz="1200">
          <a:solidFill>
            <a:schemeClr val="tx1"/>
          </a:solidFill>
          <a:latin typeface="+mn-lt"/>
          <a:cs typeface="+mn-cs"/>
        </a:defRPr>
      </a:lvl7pPr>
      <a:lvl8pPr marL="1514475" algn="l" rtl="0" eaLnBrk="1" fontAlgn="base" hangingPunct="1">
        <a:spcBef>
          <a:spcPct val="20000"/>
        </a:spcBef>
        <a:spcAft>
          <a:spcPct val="0"/>
        </a:spcAft>
        <a:defRPr sz="1200">
          <a:solidFill>
            <a:schemeClr val="tx1"/>
          </a:solidFill>
          <a:latin typeface="+mn-lt"/>
          <a:cs typeface="+mn-cs"/>
        </a:defRPr>
      </a:lvl8pPr>
      <a:lvl9pPr marL="1857375" algn="l" rtl="0" eaLnBrk="1" fontAlgn="base" hangingPunct="1">
        <a:spcBef>
          <a:spcPct val="20000"/>
        </a:spcBef>
        <a:spcAft>
          <a:spcPct val="0"/>
        </a:spcAft>
        <a:defRPr sz="1200">
          <a:solidFill>
            <a:schemeClr val="tx1"/>
          </a:solidFill>
          <a:latin typeface="+mn-lt"/>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F98D30C4-BDAB-4B08-AC19-19E4AFF9EADB}" type="datetimeFigureOut">
              <a:rPr lang="en-US" altLang="nl-NL"/>
              <a:pPr/>
              <a:t>7/12/2023</a:t>
            </a:fld>
            <a:endParaRPr lang="en-US" altLang="nl-NL"/>
          </a:p>
        </p:txBody>
      </p:sp>
    </p:spTree>
    <p:extLst>
      <p:ext uri="{BB962C8B-B14F-4D97-AF65-F5344CB8AC3E}">
        <p14:creationId xmlns:p14="http://schemas.microsoft.com/office/powerpoint/2010/main" val="13456012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79388" y="6567488"/>
            <a:ext cx="8780462" cy="390525"/>
          </a:xfrm>
          <a:prstGeom prst="roundRect">
            <a:avLst>
              <a:gd name="adj" fmla="val 16667"/>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59" name="AutoShape 3"/>
          <p:cNvSpPr>
            <a:spLocks noChangeArrowheads="1"/>
          </p:cNvSpPr>
          <p:nvPr/>
        </p:nvSpPr>
        <p:spPr bwMode="auto">
          <a:xfrm>
            <a:off x="179388" y="-157163"/>
            <a:ext cx="7773987" cy="981076"/>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0" name="Rectangle 4"/>
          <p:cNvSpPr>
            <a:spLocks noGrp="1" noChangeArrowheads="1"/>
          </p:cNvSpPr>
          <p:nvPr>
            <p:ph type="title"/>
          </p:nvPr>
        </p:nvSpPr>
        <p:spPr bwMode="auto">
          <a:xfrm>
            <a:off x="539750" y="212725"/>
            <a:ext cx="723423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stijl te bewerken</a:t>
            </a:r>
            <a:endParaRPr lang="en-US" altLang="nl-NL"/>
          </a:p>
        </p:txBody>
      </p:sp>
      <p:sp>
        <p:nvSpPr>
          <p:cNvPr id="19461" name="Rectangle 5"/>
          <p:cNvSpPr>
            <a:spLocks noGrp="1" noChangeArrowheads="1"/>
          </p:cNvSpPr>
          <p:nvPr>
            <p:ph type="body" idx="1"/>
          </p:nvPr>
        </p:nvSpPr>
        <p:spPr bwMode="auto">
          <a:xfrm>
            <a:off x="539750" y="1196975"/>
            <a:ext cx="824071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19462" name="Rectangle 6"/>
          <p:cNvSpPr>
            <a:spLocks noGrp="1" noChangeArrowheads="1"/>
          </p:cNvSpPr>
          <p:nvPr>
            <p:ph type="sldNum" sz="quarter" idx="4"/>
          </p:nvPr>
        </p:nvSpPr>
        <p:spPr bwMode="auto">
          <a:xfrm>
            <a:off x="539750" y="6638925"/>
            <a:ext cx="7056438"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sz="900" b="0">
                <a:solidFill>
                  <a:schemeClr val="tx2"/>
                </a:solidFill>
              </a:defRPr>
            </a:lvl1pPr>
          </a:lstStyle>
          <a:p>
            <a:fld id="{68F8CCAF-EC81-49A7-ACC7-1CF030D34F6B}" type="slidenum">
              <a:rPr lang="en-US" altLang="nl-NL"/>
              <a:pPr/>
              <a:t>‹nr.›</a:t>
            </a:fld>
            <a:r>
              <a:rPr lang="en-US" altLang="nl-NL"/>
              <a:t> • @titel@</a:t>
            </a:r>
          </a:p>
        </p:txBody>
      </p:sp>
      <p:pic>
        <p:nvPicPr>
          <p:cNvPr id="19463" name="Picture 7" descr="Movisie-logo-rgb-kleingebrui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86738" y="142875"/>
            <a:ext cx="701675" cy="696913"/>
          </a:xfrm>
          <a:prstGeom prst="rect">
            <a:avLst/>
          </a:prstGeom>
          <a:noFill/>
          <a:extLst>
            <a:ext uri="{909E8E84-426E-40DD-AFC4-6F175D3DCCD1}">
              <a14:hiddenFill xmlns:a14="http://schemas.microsoft.com/office/drawing/2010/main">
                <a:solidFill>
                  <a:srgbClr val="FFFFFF"/>
                </a:solidFill>
              </a14:hiddenFill>
            </a:ext>
          </a:extLst>
        </p:spPr>
      </p:pic>
      <p:sp>
        <p:nvSpPr>
          <p:cNvPr id="19464" name="Rectangle 8"/>
          <p:cNvSpPr>
            <a:spLocks noGrp="1" noChangeArrowheads="1"/>
          </p:cNvSpPr>
          <p:nvPr>
            <p:ph type="dt" sz="half" idx="2"/>
          </p:nvPr>
        </p:nvSpPr>
        <p:spPr bwMode="auto">
          <a:xfrm>
            <a:off x="7700963" y="6638925"/>
            <a:ext cx="10795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r">
              <a:defRPr sz="900" b="0">
                <a:solidFill>
                  <a:schemeClr val="tx2"/>
                </a:solidFill>
              </a:defRPr>
            </a:lvl1pPr>
          </a:lstStyle>
          <a:p>
            <a:fld id="{8A62CD97-9F09-4BB5-9D20-CD1363327FAE}" type="datetime1">
              <a:rPr lang="en-US" altLang="nl-NL" smtClean="0"/>
              <a:t>7/12/2023</a:t>
            </a:fld>
            <a:endParaRPr lang="en-US" altLang="nl-NL"/>
          </a:p>
        </p:txBody>
      </p:sp>
    </p:spTree>
    <p:extLst>
      <p:ext uri="{BB962C8B-B14F-4D97-AF65-F5344CB8AC3E}">
        <p14:creationId xmlns:p14="http://schemas.microsoft.com/office/powerpoint/2010/main" val="81637325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hf sldNum="0" hdr="0" ftr="0" dt="0"/>
  <p:txStyles>
    <p:titleStyle>
      <a:lvl1pPr algn="l" rtl="0" eaLnBrk="1" fontAlgn="base" hangingPunct="1">
        <a:spcBef>
          <a:spcPct val="0"/>
        </a:spcBef>
        <a:spcAft>
          <a:spcPct val="0"/>
        </a:spcAft>
        <a:defRPr sz="2000" b="1">
          <a:solidFill>
            <a:schemeClr val="tx2"/>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spcBef>
          <a:spcPct val="20000"/>
        </a:spcBef>
        <a:spcAft>
          <a:spcPct val="0"/>
        </a:spcAft>
        <a:defRPr sz="2000">
          <a:solidFill>
            <a:schemeClr val="tx1"/>
          </a:solidFill>
          <a:latin typeface="+mn-lt"/>
          <a:ea typeface="+mn-ea"/>
          <a:cs typeface="+mn-cs"/>
        </a:defRPr>
      </a:lvl1pPr>
      <a:lvl2pPr marL="180975" indent="-179388" algn="l" rtl="0" eaLnBrk="1" fontAlgn="base" hangingPunct="1">
        <a:spcBef>
          <a:spcPct val="20000"/>
        </a:spcBef>
        <a:spcAft>
          <a:spcPct val="0"/>
        </a:spcAft>
        <a:buChar char="•"/>
        <a:defRPr sz="2000">
          <a:solidFill>
            <a:schemeClr val="tx1"/>
          </a:solidFill>
          <a:latin typeface="+mn-lt"/>
          <a:cs typeface="+mn-cs"/>
        </a:defRPr>
      </a:lvl2pPr>
      <a:lvl3pPr marL="644525" indent="-174625" algn="l" rtl="0" eaLnBrk="1" fontAlgn="base" hangingPunct="1">
        <a:spcBef>
          <a:spcPct val="20000"/>
        </a:spcBef>
        <a:spcAft>
          <a:spcPct val="0"/>
        </a:spcAft>
        <a:buChar char="•"/>
        <a:defRPr sz="1600">
          <a:solidFill>
            <a:schemeClr val="tx1"/>
          </a:solidFill>
          <a:latin typeface="+mn-lt"/>
          <a:cs typeface="+mn-cs"/>
        </a:defRPr>
      </a:lvl3pPr>
      <a:lvl4pPr marL="646113" algn="l" rtl="0" eaLnBrk="1" fontAlgn="base" hangingPunct="1">
        <a:spcBef>
          <a:spcPct val="20000"/>
        </a:spcBef>
        <a:spcAft>
          <a:spcPct val="0"/>
        </a:spcAft>
        <a:defRPr sz="1600">
          <a:solidFill>
            <a:schemeClr val="tx1"/>
          </a:solidFill>
          <a:latin typeface="+mn-lt"/>
          <a:cs typeface="+mn-cs"/>
        </a:defRPr>
      </a:lvl4pPr>
      <a:lvl5pPr marL="647700" algn="l" rtl="0" eaLnBrk="1" fontAlgn="base" hangingPunct="1">
        <a:spcBef>
          <a:spcPct val="20000"/>
        </a:spcBef>
        <a:spcAft>
          <a:spcPct val="0"/>
        </a:spcAft>
        <a:defRPr sz="1600">
          <a:solidFill>
            <a:schemeClr val="tx1"/>
          </a:solidFill>
          <a:latin typeface="+mn-lt"/>
          <a:cs typeface="+mn-cs"/>
        </a:defRPr>
      </a:lvl5pPr>
      <a:lvl6pPr marL="1104900" algn="l" rtl="0" eaLnBrk="1" fontAlgn="base" hangingPunct="1">
        <a:spcBef>
          <a:spcPct val="20000"/>
        </a:spcBef>
        <a:spcAft>
          <a:spcPct val="0"/>
        </a:spcAft>
        <a:defRPr sz="1600">
          <a:solidFill>
            <a:schemeClr val="tx1"/>
          </a:solidFill>
          <a:latin typeface="+mn-lt"/>
          <a:cs typeface="+mn-cs"/>
        </a:defRPr>
      </a:lvl6pPr>
      <a:lvl7pPr marL="1562100" algn="l" rtl="0" eaLnBrk="1" fontAlgn="base" hangingPunct="1">
        <a:spcBef>
          <a:spcPct val="20000"/>
        </a:spcBef>
        <a:spcAft>
          <a:spcPct val="0"/>
        </a:spcAft>
        <a:defRPr sz="1600">
          <a:solidFill>
            <a:schemeClr val="tx1"/>
          </a:solidFill>
          <a:latin typeface="+mn-lt"/>
          <a:cs typeface="+mn-cs"/>
        </a:defRPr>
      </a:lvl7pPr>
      <a:lvl8pPr marL="2019300" algn="l" rtl="0" eaLnBrk="1" fontAlgn="base" hangingPunct="1">
        <a:spcBef>
          <a:spcPct val="20000"/>
        </a:spcBef>
        <a:spcAft>
          <a:spcPct val="0"/>
        </a:spcAft>
        <a:defRPr sz="1600">
          <a:solidFill>
            <a:schemeClr val="tx1"/>
          </a:solidFill>
          <a:latin typeface="+mn-lt"/>
          <a:cs typeface="+mn-cs"/>
        </a:defRPr>
      </a:lvl8pPr>
      <a:lvl9pPr marL="2476500" algn="l" rtl="0" eaLnBrk="1" fontAlgn="base" hangingPunct="1">
        <a:spcBef>
          <a:spcPct val="20000"/>
        </a:spcBef>
        <a:spcAft>
          <a:spcPct val="0"/>
        </a:spcAft>
        <a:defRPr sz="16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F0F3C-D4FA-E541-9FD5-DFE0AB0A7A5D}"/>
              </a:ext>
            </a:extLst>
          </p:cNvPr>
          <p:cNvSpPr>
            <a:spLocks noGrp="1"/>
          </p:cNvSpPr>
          <p:nvPr>
            <p:ph type="title"/>
          </p:nvPr>
        </p:nvSpPr>
        <p:spPr>
          <a:xfrm>
            <a:off x="395912" y="-95500"/>
            <a:ext cx="7234238" cy="1091288"/>
          </a:xfrm>
        </p:spPr>
        <p:txBody>
          <a:bodyPr/>
          <a:lstStyle/>
          <a:p>
            <a:r>
              <a:rPr lang="nl-NL" dirty="0"/>
              <a:t>Mantelzorgondersteuning in Vught</a:t>
            </a:r>
            <a:br>
              <a:rPr lang="nl-NL" dirty="0"/>
            </a:br>
            <a:br>
              <a:rPr lang="nl-NL" dirty="0"/>
            </a:br>
            <a:endParaRPr lang="nl-NL" dirty="0"/>
          </a:p>
        </p:txBody>
      </p:sp>
      <p:pic>
        <p:nvPicPr>
          <p:cNvPr id="12" name="Tijdelijke aanduiding voor inhoud 11">
            <a:extLst>
              <a:ext uri="{FF2B5EF4-FFF2-40B4-BE49-F238E27FC236}">
                <a16:creationId xmlns:a16="http://schemas.microsoft.com/office/drawing/2014/main" id="{CC41E7FB-CA12-A0E4-3086-E15DF83310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14732" y="5701862"/>
            <a:ext cx="1054537" cy="1054537"/>
          </a:xfrm>
        </p:spPr>
      </p:pic>
      <p:sp>
        <p:nvSpPr>
          <p:cNvPr id="6" name="Tekstvak 5">
            <a:extLst>
              <a:ext uri="{FF2B5EF4-FFF2-40B4-BE49-F238E27FC236}">
                <a16:creationId xmlns:a16="http://schemas.microsoft.com/office/drawing/2014/main" id="{A5C766E8-11C3-3B36-0717-D12F522EC268}"/>
              </a:ext>
            </a:extLst>
          </p:cNvPr>
          <p:cNvSpPr txBox="1"/>
          <p:nvPr/>
        </p:nvSpPr>
        <p:spPr>
          <a:xfrm>
            <a:off x="1409700" y="3878118"/>
            <a:ext cx="6324600" cy="1200329"/>
          </a:xfrm>
          <a:prstGeom prst="rect">
            <a:avLst/>
          </a:prstGeom>
          <a:noFill/>
        </p:spPr>
        <p:txBody>
          <a:bodyPr wrap="square">
            <a:spAutoFit/>
          </a:bodyPr>
          <a:lstStyle/>
          <a:p>
            <a:r>
              <a:rPr lang="nl-NL" sz="3600" dirty="0"/>
              <a:t>Mantelzorg Netwerk Vught</a:t>
            </a:r>
          </a:p>
          <a:p>
            <a:r>
              <a:rPr lang="nl-NL" sz="3600" dirty="0"/>
              <a:t>Plan van aanpak 2023</a:t>
            </a:r>
          </a:p>
        </p:txBody>
      </p:sp>
      <p:pic>
        <p:nvPicPr>
          <p:cNvPr id="8" name="Afbeelding 7" descr="Afbeelding met tekst&#10;&#10;Automatisch gegenereerde beschrijving">
            <a:extLst>
              <a:ext uri="{FF2B5EF4-FFF2-40B4-BE49-F238E27FC236}">
                <a16:creationId xmlns:a16="http://schemas.microsoft.com/office/drawing/2014/main" id="{B148CB0A-A803-B48E-18B7-246CB1C5F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411" y="1251247"/>
            <a:ext cx="5104309" cy="2017271"/>
          </a:xfrm>
          <a:prstGeom prst="rect">
            <a:avLst/>
          </a:prstGeom>
        </p:spPr>
      </p:pic>
    </p:spTree>
    <p:extLst>
      <p:ext uri="{BB962C8B-B14F-4D97-AF65-F5344CB8AC3E}">
        <p14:creationId xmlns:p14="http://schemas.microsoft.com/office/powerpoint/2010/main" val="1607692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272622" y="212724"/>
            <a:ext cx="7234238" cy="360363"/>
          </a:xfrm>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374415" y="1176911"/>
            <a:ext cx="8395170" cy="2291581"/>
          </a:xfrm>
        </p:spPr>
        <p:txBody>
          <a:bodyPr/>
          <a:lstStyle/>
          <a:p>
            <a:pPr marL="523875" lvl="1" indent="-342900">
              <a:buFont typeface="Symbol" panose="05050102010706020507" pitchFamily="18" charset="2"/>
              <a:buChar char=""/>
            </a:pPr>
            <a:endParaRPr lang="nl-NL" sz="1800" dirty="0">
              <a:effectLst/>
              <a:latin typeface="Times New Roman" panose="02020603050405020304" pitchFamily="18" charset="0"/>
              <a:ea typeface="Times New Roman" panose="02020603050405020304" pitchFamily="18" charset="0"/>
              <a:cs typeface="Arial" panose="020B0604020202020204" pitchFamily="34" charset="0"/>
            </a:endParaRPr>
          </a:p>
          <a:p>
            <a:pPr lvl="0" fontAlgn="base"/>
            <a:endParaRPr lang="nl-NL" sz="1800" dirty="0">
              <a:effectLst/>
              <a:latin typeface="Arial" panose="020B0604020202020204" pitchFamily="34" charset="0"/>
              <a:ea typeface="Times New Roman" panose="02020603050405020304" pitchFamily="18" charset="0"/>
            </a:endParaRPr>
          </a:p>
          <a:p>
            <a:r>
              <a:rPr lang="nl-NL" sz="1800" b="0" dirty="0"/>
              <a:t>‘</a:t>
            </a:r>
            <a:r>
              <a:rPr lang="nl-NL" sz="1800" b="0" i="1" dirty="0"/>
              <a:t>De zorg voor onze gehandicapte dochter was heel intensief en ingrijpend, voor het hele gezin. Daar heb je hulp bij nodig, anders houd je het niet vol. Het houd je altijd bezig, ook al woont ze al veel jaren niet meer thuis.‘</a:t>
            </a:r>
            <a:endParaRPr lang="en-US" altLang="nl-NL" sz="1800" i="1" dirty="0"/>
          </a:p>
        </p:txBody>
      </p:sp>
      <p:pic>
        <p:nvPicPr>
          <p:cNvPr id="3" name="Graphic 2" descr="Bergscène silhouet">
            <a:extLst>
              <a:ext uri="{FF2B5EF4-FFF2-40B4-BE49-F238E27FC236}">
                <a16:creationId xmlns:a16="http://schemas.microsoft.com/office/drawing/2014/main" id="{0BFABCD2-5BB2-B674-202B-7B654079C7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3238" y="-64294"/>
            <a:ext cx="914400" cy="914400"/>
          </a:xfrm>
          <a:prstGeom prst="rect">
            <a:avLst/>
          </a:prstGeom>
        </p:spPr>
      </p:pic>
      <p:pic>
        <p:nvPicPr>
          <p:cNvPr id="5" name="Afbeelding 4">
            <a:extLst>
              <a:ext uri="{FF2B5EF4-FFF2-40B4-BE49-F238E27FC236}">
                <a16:creationId xmlns:a16="http://schemas.microsoft.com/office/drawing/2014/main" id="{9B35D05F-865A-3FFD-6998-1B30D8481FC3}"/>
              </a:ext>
            </a:extLst>
          </p:cNvPr>
          <p:cNvPicPr>
            <a:picLocks noChangeAspect="1"/>
          </p:cNvPicPr>
          <p:nvPr/>
        </p:nvPicPr>
        <p:blipFill>
          <a:blip r:embed="rId4"/>
          <a:stretch>
            <a:fillRect/>
          </a:stretch>
        </p:blipFill>
        <p:spPr>
          <a:xfrm>
            <a:off x="5833173" y="6057428"/>
            <a:ext cx="1755800" cy="695004"/>
          </a:xfrm>
          <a:prstGeom prst="rect">
            <a:avLst/>
          </a:prstGeom>
        </p:spPr>
      </p:pic>
      <p:pic>
        <p:nvPicPr>
          <p:cNvPr id="6" name="Afbeelding 5">
            <a:extLst>
              <a:ext uri="{FF2B5EF4-FFF2-40B4-BE49-F238E27FC236}">
                <a16:creationId xmlns:a16="http://schemas.microsoft.com/office/drawing/2014/main" id="{8F84A7A1-448B-A1FF-020B-93351735EFCC}"/>
              </a:ext>
            </a:extLst>
          </p:cNvPr>
          <p:cNvPicPr>
            <a:picLocks noChangeAspect="1"/>
          </p:cNvPicPr>
          <p:nvPr/>
        </p:nvPicPr>
        <p:blipFill rotWithShape="1">
          <a:blip r:embed="rId5"/>
          <a:srcRect t="21064"/>
          <a:stretch/>
        </p:blipFill>
        <p:spPr>
          <a:xfrm>
            <a:off x="374414" y="3542535"/>
            <a:ext cx="2719659" cy="2862395"/>
          </a:xfrm>
          <a:prstGeom prst="rect">
            <a:avLst/>
          </a:prstGeom>
        </p:spPr>
      </p:pic>
      <p:sp>
        <p:nvSpPr>
          <p:cNvPr id="7" name="Tekstvak 6">
            <a:extLst>
              <a:ext uri="{FF2B5EF4-FFF2-40B4-BE49-F238E27FC236}">
                <a16:creationId xmlns:a16="http://schemas.microsoft.com/office/drawing/2014/main" id="{5B50BEE2-6ADC-979C-AF21-0D56DBB499EF}"/>
              </a:ext>
            </a:extLst>
          </p:cNvPr>
          <p:cNvSpPr txBox="1"/>
          <p:nvPr/>
        </p:nvSpPr>
        <p:spPr>
          <a:xfrm>
            <a:off x="3471184" y="3429000"/>
            <a:ext cx="4542659" cy="2246769"/>
          </a:xfrm>
          <a:prstGeom prst="rect">
            <a:avLst/>
          </a:prstGeom>
          <a:noFill/>
        </p:spPr>
        <p:txBody>
          <a:bodyPr wrap="square" rtlCol="0">
            <a:spAutoFit/>
          </a:bodyPr>
          <a:lstStyle/>
          <a:p>
            <a:endParaRPr lang="nl-NL" sz="2000" b="0" dirty="0"/>
          </a:p>
          <a:p>
            <a:r>
              <a:rPr lang="nl-NL" sz="2000" b="0" dirty="0"/>
              <a:t>Een interview met Beus van Halen die tijdens een van de bijeenkomsten vertelt hoe hij samen met zijn vrouw taken verricht als mantelzorger voor hun dochter en welke invloed dat had op het gezinsleven.</a:t>
            </a:r>
            <a:endParaRPr lang="nl-NL" sz="2000" b="0" dirty="0">
              <a:highlight>
                <a:srgbClr val="FFFF00"/>
              </a:highlight>
            </a:endParaRPr>
          </a:p>
        </p:txBody>
      </p:sp>
      <p:pic>
        <p:nvPicPr>
          <p:cNvPr id="4" name="Afbeelding 3">
            <a:extLst>
              <a:ext uri="{FF2B5EF4-FFF2-40B4-BE49-F238E27FC236}">
                <a16:creationId xmlns:a16="http://schemas.microsoft.com/office/drawing/2014/main" id="{79AC0D50-B91A-A928-4FD6-33B8C36DAF89}"/>
              </a:ext>
            </a:extLst>
          </p:cNvPr>
          <p:cNvPicPr>
            <a:picLocks noChangeAspect="1"/>
          </p:cNvPicPr>
          <p:nvPr/>
        </p:nvPicPr>
        <p:blipFill>
          <a:blip r:embed="rId6"/>
          <a:stretch>
            <a:fillRect/>
          </a:stretch>
        </p:blipFill>
        <p:spPr>
          <a:xfrm>
            <a:off x="6006014" y="2618162"/>
            <a:ext cx="810838" cy="810838"/>
          </a:xfrm>
          <a:prstGeom prst="rect">
            <a:avLst/>
          </a:prstGeom>
        </p:spPr>
      </p:pic>
    </p:spTree>
    <p:extLst>
      <p:ext uri="{BB962C8B-B14F-4D97-AF65-F5344CB8AC3E}">
        <p14:creationId xmlns:p14="http://schemas.microsoft.com/office/powerpoint/2010/main" val="274318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5A5B7-7258-1388-AC43-60CCE5A4F008}"/>
              </a:ext>
            </a:extLst>
          </p:cNvPr>
          <p:cNvSpPr>
            <a:spLocks noGrp="1"/>
          </p:cNvSpPr>
          <p:nvPr>
            <p:ph type="title"/>
          </p:nvPr>
        </p:nvSpPr>
        <p:spPr/>
        <p:txBody>
          <a:bodyPr/>
          <a:lstStyle/>
          <a:p>
            <a:r>
              <a:rPr lang="nl-NL" dirty="0"/>
              <a:t>Elkaar versterken: zo werkt het Mantelzorg Netwerk Vught </a:t>
            </a:r>
          </a:p>
        </p:txBody>
      </p:sp>
      <p:sp>
        <p:nvSpPr>
          <p:cNvPr id="3" name="Tijdelijke aanduiding voor inhoud 2">
            <a:extLst>
              <a:ext uri="{FF2B5EF4-FFF2-40B4-BE49-F238E27FC236}">
                <a16:creationId xmlns:a16="http://schemas.microsoft.com/office/drawing/2014/main" id="{A39E0345-D6F1-C9F3-F584-19AAD456D5A2}"/>
              </a:ext>
            </a:extLst>
          </p:cNvPr>
          <p:cNvSpPr>
            <a:spLocks noGrp="1"/>
          </p:cNvSpPr>
          <p:nvPr>
            <p:ph idx="1"/>
          </p:nvPr>
        </p:nvSpPr>
        <p:spPr/>
        <p:txBody>
          <a:bodyPr/>
          <a:lstStyle/>
          <a:p>
            <a:pPr marL="342900" indent="-342900">
              <a:buFont typeface="Wingdings" panose="05000000000000000000" pitchFamily="2" charset="2"/>
              <a:buChar char="§"/>
            </a:pPr>
            <a:r>
              <a:rPr lang="nl-NL" sz="2400" dirty="0"/>
              <a:t>Uitgangpunt is de gezamenlijke ambitie: goede ondersteuning voor mantelzorgers via een overzichtelijk en samenhangend aanbod voor de mensen in Vught</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Mantelzorgers, professionals en vrijwilligers nemen deel aan het netwerk</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Samen werken aan de hand van actuele thema’s, welke gezamenlijk zijn gekozen en jaarlijks kunnen wisselen</a:t>
            </a:r>
          </a:p>
          <a:p>
            <a:pPr marL="342900" indent="-342900">
              <a:buFont typeface="Wingdings" panose="05000000000000000000" pitchFamily="2" charset="2"/>
              <a:buChar char="§"/>
            </a:pPr>
            <a:endParaRPr lang="nl-NL" sz="2400" dirty="0"/>
          </a:p>
          <a:p>
            <a:pPr marL="342900" indent="-342900">
              <a:buFont typeface="Wingdings" panose="05000000000000000000" pitchFamily="2" charset="2"/>
              <a:buChar char="§"/>
            </a:pPr>
            <a:r>
              <a:rPr lang="nl-NL" sz="2400" dirty="0"/>
              <a:t>Een kerngroep is kartrekker en biedt ondersteuning aan het Mantelzorg Netwerk Vught.</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0AB2E2EE-7EA1-DD66-D9E4-6E91845B9F58}"/>
              </a:ext>
            </a:extLst>
          </p:cNvPr>
          <p:cNvPicPr>
            <a:picLocks noChangeAspect="1"/>
          </p:cNvPicPr>
          <p:nvPr/>
        </p:nvPicPr>
        <p:blipFill>
          <a:blip r:embed="rId2"/>
          <a:stretch>
            <a:fillRect/>
          </a:stretch>
        </p:blipFill>
        <p:spPr>
          <a:xfrm>
            <a:off x="6214017" y="6050123"/>
            <a:ext cx="1755800" cy="695004"/>
          </a:xfrm>
          <a:prstGeom prst="rect">
            <a:avLst/>
          </a:prstGeom>
        </p:spPr>
      </p:pic>
    </p:spTree>
    <p:extLst>
      <p:ext uri="{BB962C8B-B14F-4D97-AF65-F5344CB8AC3E}">
        <p14:creationId xmlns:p14="http://schemas.microsoft.com/office/powerpoint/2010/main" val="136097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3ADEB-D61F-9F3C-A09A-812E535028D0}"/>
              </a:ext>
            </a:extLst>
          </p:cNvPr>
          <p:cNvSpPr>
            <a:spLocks noGrp="1"/>
          </p:cNvSpPr>
          <p:nvPr>
            <p:ph type="title"/>
          </p:nvPr>
        </p:nvSpPr>
        <p:spPr/>
        <p:txBody>
          <a:bodyPr/>
          <a:lstStyle/>
          <a:p>
            <a:r>
              <a:rPr lang="nl-NL" dirty="0"/>
              <a:t>Organisatie Mantelzorg Netwerk Vught</a:t>
            </a:r>
          </a:p>
        </p:txBody>
      </p:sp>
      <p:sp>
        <p:nvSpPr>
          <p:cNvPr id="3" name="Tijdelijke aanduiding voor inhoud 2">
            <a:extLst>
              <a:ext uri="{FF2B5EF4-FFF2-40B4-BE49-F238E27FC236}">
                <a16:creationId xmlns:a16="http://schemas.microsoft.com/office/drawing/2014/main" id="{0BCDA0A0-8479-1E1B-FF0D-22AFB94318D8}"/>
              </a:ext>
            </a:extLst>
          </p:cNvPr>
          <p:cNvSpPr>
            <a:spLocks noGrp="1"/>
          </p:cNvSpPr>
          <p:nvPr>
            <p:ph sz="half" idx="1"/>
          </p:nvPr>
        </p:nvSpPr>
        <p:spPr/>
        <p:txBody>
          <a:bodyPr/>
          <a:lstStyle/>
          <a:p>
            <a:endParaRPr lang="nl-NL"/>
          </a:p>
          <a:p>
            <a:endParaRPr lang="nl-NL"/>
          </a:p>
        </p:txBody>
      </p:sp>
      <p:pic>
        <p:nvPicPr>
          <p:cNvPr id="7" name="Afbeelding 6">
            <a:extLst>
              <a:ext uri="{FF2B5EF4-FFF2-40B4-BE49-F238E27FC236}">
                <a16:creationId xmlns:a16="http://schemas.microsoft.com/office/drawing/2014/main" id="{98554246-A260-5273-1388-95224F1E45D6}"/>
              </a:ext>
            </a:extLst>
          </p:cNvPr>
          <p:cNvPicPr>
            <a:picLocks noChangeAspect="1"/>
          </p:cNvPicPr>
          <p:nvPr/>
        </p:nvPicPr>
        <p:blipFill>
          <a:blip r:embed="rId2"/>
          <a:stretch>
            <a:fillRect/>
          </a:stretch>
        </p:blipFill>
        <p:spPr>
          <a:xfrm>
            <a:off x="7591502" y="6132009"/>
            <a:ext cx="1355260" cy="536457"/>
          </a:xfrm>
          <a:prstGeom prst="rect">
            <a:avLst/>
          </a:prstGeom>
        </p:spPr>
      </p:pic>
      <p:sp>
        <p:nvSpPr>
          <p:cNvPr id="4" name="Tekstvak 3">
            <a:extLst>
              <a:ext uri="{FF2B5EF4-FFF2-40B4-BE49-F238E27FC236}">
                <a16:creationId xmlns:a16="http://schemas.microsoft.com/office/drawing/2014/main" id="{C60AB5C9-F58D-532D-EB82-1AC134EA6936}"/>
              </a:ext>
            </a:extLst>
          </p:cNvPr>
          <p:cNvSpPr txBox="1"/>
          <p:nvPr/>
        </p:nvSpPr>
        <p:spPr>
          <a:xfrm>
            <a:off x="792480" y="1262743"/>
            <a:ext cx="7358743" cy="4801314"/>
          </a:xfrm>
          <a:prstGeom prst="rect">
            <a:avLst/>
          </a:prstGeom>
          <a:noFill/>
        </p:spPr>
        <p:txBody>
          <a:bodyPr wrap="square" rtlCol="0">
            <a:spAutoFit/>
          </a:bodyPr>
          <a:lstStyle/>
          <a:p>
            <a:r>
              <a:rPr lang="nl-NL" dirty="0"/>
              <a:t>Bijeenkomsten Mantelzorg Netwerk Vught</a:t>
            </a:r>
          </a:p>
          <a:p>
            <a:endParaRPr lang="nl-NL" dirty="0"/>
          </a:p>
          <a:p>
            <a:r>
              <a:rPr lang="nl-NL" sz="1600" b="0" dirty="0"/>
              <a:t>3 keer per jaar hebben we een </a:t>
            </a:r>
            <a:r>
              <a:rPr lang="nl-NL" sz="1600" dirty="0"/>
              <a:t>netwerkbijeenkomst </a:t>
            </a:r>
          </a:p>
          <a:p>
            <a:pPr marL="285750" indent="-285750">
              <a:buFontTx/>
              <a:buChar char="-"/>
            </a:pPr>
            <a:r>
              <a:rPr lang="nl-NL" sz="1600" b="0" dirty="0"/>
              <a:t>om de voortgang van de thema’s met elkaar te bespreken en uit te wisselen. De werkgroepen delen en krijgen input van het netwerk</a:t>
            </a:r>
          </a:p>
          <a:p>
            <a:pPr marL="285750" indent="-285750">
              <a:buFontTx/>
              <a:buChar char="-"/>
            </a:pPr>
            <a:r>
              <a:rPr lang="nl-NL" sz="1600" b="0" dirty="0"/>
              <a:t>Nieuwe informatie, signalen en ontwikkelingen met elkaar te delen</a:t>
            </a:r>
          </a:p>
          <a:p>
            <a:endParaRPr lang="nl-NL" sz="1600" b="0" dirty="0"/>
          </a:p>
          <a:p>
            <a:r>
              <a:rPr lang="nl-NL" sz="1600" b="0" dirty="0"/>
              <a:t>2 keer per jaar hebben we een </a:t>
            </a:r>
            <a:r>
              <a:rPr lang="nl-NL" sz="1600" dirty="0"/>
              <a:t>informeel samenzijn</a:t>
            </a:r>
            <a:r>
              <a:rPr lang="nl-NL" sz="1600" b="0" dirty="0"/>
              <a:t> in de vorm van een ontbijt/ lunch of borrel. </a:t>
            </a:r>
          </a:p>
          <a:p>
            <a:r>
              <a:rPr lang="nl-NL" sz="1600" b="0" dirty="0"/>
              <a:t>-een aantal netwerkleden organiseren een informele bijeenkomst en verzorgen de invulling aan de hand van een thema</a:t>
            </a:r>
          </a:p>
          <a:p>
            <a:endParaRPr lang="nl-NL" sz="1600" b="0" dirty="0"/>
          </a:p>
          <a:p>
            <a:r>
              <a:rPr lang="nl-NL" sz="1600" b="0" dirty="0"/>
              <a:t>De thema’s werden verder uitgewerkt in </a:t>
            </a:r>
            <a:r>
              <a:rPr lang="nl-NL" sz="1600" dirty="0"/>
              <a:t>werkgroepen</a:t>
            </a:r>
            <a:r>
              <a:rPr lang="nl-NL" sz="1600" b="0" dirty="0"/>
              <a:t>.</a:t>
            </a:r>
          </a:p>
          <a:p>
            <a:r>
              <a:rPr lang="nl-NL" sz="1600" b="0" dirty="0"/>
              <a:t>-duur, vorm en frequentie bepalen de </a:t>
            </a:r>
            <a:r>
              <a:rPr lang="nl-NL" sz="1600" b="0" dirty="0" err="1"/>
              <a:t>werkgroepleden</a:t>
            </a:r>
            <a:r>
              <a:rPr lang="nl-NL" sz="1600" b="0" dirty="0"/>
              <a:t> zelf</a:t>
            </a:r>
          </a:p>
          <a:p>
            <a:endParaRPr lang="nl-NL" sz="1600" b="0" dirty="0"/>
          </a:p>
          <a:p>
            <a:r>
              <a:rPr lang="nl-NL" sz="1600" dirty="0"/>
              <a:t>De kerngroep </a:t>
            </a:r>
            <a:r>
              <a:rPr lang="nl-NL" sz="1600" b="0" dirty="0"/>
              <a:t>komt voor en na aan een netwerkbijeenkomst bij elkaar om de agenda voor te bereiden en het verslag vast te stellen.</a:t>
            </a:r>
          </a:p>
          <a:p>
            <a:pPr marL="285750" indent="-285750">
              <a:buFontTx/>
              <a:buChar char="-"/>
            </a:pPr>
            <a:endParaRPr lang="nl-NL" sz="1400" dirty="0"/>
          </a:p>
        </p:txBody>
      </p:sp>
    </p:spTree>
    <p:extLst>
      <p:ext uri="{BB962C8B-B14F-4D97-AF65-F5344CB8AC3E}">
        <p14:creationId xmlns:p14="http://schemas.microsoft.com/office/powerpoint/2010/main" val="437490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0AD9-5057-FBE6-A8AE-5394AF367275}"/>
              </a:ext>
            </a:extLst>
          </p:cNvPr>
          <p:cNvSpPr>
            <a:spLocks noGrp="1"/>
          </p:cNvSpPr>
          <p:nvPr>
            <p:ph type="title"/>
          </p:nvPr>
        </p:nvSpPr>
        <p:spPr/>
        <p:txBody>
          <a:bodyPr/>
          <a:lstStyle/>
          <a:p>
            <a:r>
              <a:rPr lang="nl-NL" dirty="0"/>
              <a:t>Organisatie: rol van de kerngroep</a:t>
            </a:r>
          </a:p>
        </p:txBody>
      </p:sp>
      <p:sp>
        <p:nvSpPr>
          <p:cNvPr id="3" name="Tijdelijke aanduiding voor tekst 2">
            <a:extLst>
              <a:ext uri="{FF2B5EF4-FFF2-40B4-BE49-F238E27FC236}">
                <a16:creationId xmlns:a16="http://schemas.microsoft.com/office/drawing/2014/main" id="{EA6B312F-F0E8-25CE-48FD-871ED18B6BC4}"/>
              </a:ext>
            </a:extLst>
          </p:cNvPr>
          <p:cNvSpPr>
            <a:spLocks noGrp="1"/>
          </p:cNvSpPr>
          <p:nvPr>
            <p:ph type="body" sz="half" idx="1"/>
          </p:nvPr>
        </p:nvSpPr>
        <p:spPr>
          <a:xfrm>
            <a:off x="539750" y="1196975"/>
            <a:ext cx="8240713" cy="1787525"/>
          </a:xfrm>
        </p:spPr>
        <p:txBody>
          <a:bodyPr/>
          <a:lstStyle/>
          <a:p>
            <a:pPr marL="342900" indent="-342900">
              <a:buFont typeface="Wingdings" panose="05000000000000000000" pitchFamily="2" charset="2"/>
              <a:buChar char="§"/>
            </a:pPr>
            <a:r>
              <a:rPr lang="nl-NL" dirty="0"/>
              <a:t>Yvonne en Ilse als kartrekkers met een coördinerende rol</a:t>
            </a:r>
          </a:p>
          <a:p>
            <a:pPr marL="342900" indent="-342900">
              <a:buFont typeface="Wingdings" panose="05000000000000000000" pitchFamily="2" charset="2"/>
              <a:buChar char="§"/>
            </a:pPr>
            <a:r>
              <a:rPr lang="nl-NL" dirty="0"/>
              <a:t>Beus en Daphne als mantelzorgers actief in de kerngroep</a:t>
            </a:r>
          </a:p>
          <a:p>
            <a:pPr marL="342900" indent="-342900">
              <a:buFont typeface="Wingdings" panose="05000000000000000000" pitchFamily="2" charset="2"/>
              <a:buChar char="§"/>
            </a:pPr>
            <a:r>
              <a:rPr lang="nl-NL" dirty="0"/>
              <a:t>De ‘beweegmakers’ van het Mantelzorg Netwerk Vught</a:t>
            </a:r>
          </a:p>
          <a:p>
            <a:pPr marL="342900" indent="-342900">
              <a:buFont typeface="Wingdings" panose="05000000000000000000" pitchFamily="2" charset="2"/>
              <a:buChar char="§"/>
            </a:pPr>
            <a:r>
              <a:rPr lang="nl-NL" dirty="0"/>
              <a:t>Dragen bij aan het gezamenlijk in verbinding en beweging blijven</a:t>
            </a:r>
          </a:p>
          <a:p>
            <a:pPr marL="342900" indent="-342900">
              <a:buFont typeface="Wingdings" panose="05000000000000000000" pitchFamily="2" charset="2"/>
              <a:buChar char="§"/>
            </a:pPr>
            <a:r>
              <a:rPr lang="nl-NL" dirty="0"/>
              <a:t>De kerngroep zorgt voor continuïteit en een cyclisch verbeterproces </a:t>
            </a:r>
          </a:p>
          <a:p>
            <a:endParaRPr lang="nl-NL" dirty="0"/>
          </a:p>
        </p:txBody>
      </p:sp>
      <p:sp>
        <p:nvSpPr>
          <p:cNvPr id="4" name="Tijdelijke aanduiding voor inhoud 3">
            <a:extLst>
              <a:ext uri="{FF2B5EF4-FFF2-40B4-BE49-F238E27FC236}">
                <a16:creationId xmlns:a16="http://schemas.microsoft.com/office/drawing/2014/main" id="{528BBB5F-1FC1-C514-4FE5-DA753FD32342}"/>
              </a:ext>
            </a:extLst>
          </p:cNvPr>
          <p:cNvSpPr>
            <a:spLocks noGrp="1"/>
          </p:cNvSpPr>
          <p:nvPr>
            <p:ph sz="half" idx="2"/>
          </p:nvPr>
        </p:nvSpPr>
        <p:spPr/>
        <p:txBody>
          <a:bodyPr/>
          <a:lstStyle/>
          <a:p>
            <a:r>
              <a:rPr lang="nl-NL" dirty="0"/>
              <a:t> </a:t>
            </a:r>
          </a:p>
        </p:txBody>
      </p:sp>
      <p:pic>
        <p:nvPicPr>
          <p:cNvPr id="6" name="Afbeelding 5">
            <a:extLst>
              <a:ext uri="{FF2B5EF4-FFF2-40B4-BE49-F238E27FC236}">
                <a16:creationId xmlns:a16="http://schemas.microsoft.com/office/drawing/2014/main" id="{32078819-23BB-5680-34C5-586842A912AD}"/>
              </a:ext>
            </a:extLst>
          </p:cNvPr>
          <p:cNvPicPr>
            <a:picLocks noChangeAspect="1"/>
          </p:cNvPicPr>
          <p:nvPr/>
        </p:nvPicPr>
        <p:blipFill>
          <a:blip r:embed="rId2"/>
          <a:stretch>
            <a:fillRect/>
          </a:stretch>
        </p:blipFill>
        <p:spPr>
          <a:xfrm>
            <a:off x="1435425" y="3113070"/>
            <a:ext cx="5442888" cy="3532205"/>
          </a:xfrm>
          <a:prstGeom prst="rect">
            <a:avLst/>
          </a:prstGeom>
        </p:spPr>
      </p:pic>
    </p:spTree>
    <p:extLst>
      <p:ext uri="{BB962C8B-B14F-4D97-AF65-F5344CB8AC3E}">
        <p14:creationId xmlns:p14="http://schemas.microsoft.com/office/powerpoint/2010/main" val="104190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F59AC-67D2-D5B9-E2DD-4C482D580E7F}"/>
              </a:ext>
            </a:extLst>
          </p:cNvPr>
          <p:cNvSpPr>
            <a:spLocks noGrp="1"/>
          </p:cNvSpPr>
          <p:nvPr>
            <p:ph type="title"/>
          </p:nvPr>
        </p:nvSpPr>
        <p:spPr/>
        <p:txBody>
          <a:bodyPr/>
          <a:lstStyle/>
          <a:p>
            <a:r>
              <a:rPr lang="nl-NL"/>
              <a:t>Het vervolg</a:t>
            </a:r>
          </a:p>
        </p:txBody>
      </p:sp>
      <p:pic>
        <p:nvPicPr>
          <p:cNvPr id="7" name="Tijdelijke aanduiding voor inhoud 6" descr="Champagneglazen silhouet">
            <a:extLst>
              <a:ext uri="{FF2B5EF4-FFF2-40B4-BE49-F238E27FC236}">
                <a16:creationId xmlns:a16="http://schemas.microsoft.com/office/drawing/2014/main" id="{53509CB6-32E4-01ED-5440-3FA9BD43B39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05535">
            <a:off x="2204076" y="4618087"/>
            <a:ext cx="1829816" cy="1829816"/>
          </a:xfrm>
        </p:spPr>
      </p:pic>
      <p:sp>
        <p:nvSpPr>
          <p:cNvPr id="4" name="Tijdelijke aanduiding voor tekst 3">
            <a:extLst>
              <a:ext uri="{FF2B5EF4-FFF2-40B4-BE49-F238E27FC236}">
                <a16:creationId xmlns:a16="http://schemas.microsoft.com/office/drawing/2014/main" id="{2E938FC3-F577-7904-61E9-DDCEC8C9D43A}"/>
              </a:ext>
            </a:extLst>
          </p:cNvPr>
          <p:cNvSpPr>
            <a:spLocks noGrp="1"/>
          </p:cNvSpPr>
          <p:nvPr>
            <p:ph type="body" sz="half" idx="2"/>
          </p:nvPr>
        </p:nvSpPr>
        <p:spPr>
          <a:xfrm>
            <a:off x="372139" y="910667"/>
            <a:ext cx="4044950" cy="4682889"/>
          </a:xfrm>
        </p:spPr>
        <p:txBody>
          <a:bodyPr/>
          <a:lstStyle/>
          <a:p>
            <a:r>
              <a:rPr lang="nl-NL" dirty="0"/>
              <a:t>Werkgroepjes gaan aan de slag</a:t>
            </a:r>
          </a:p>
          <a:p>
            <a:endParaRPr lang="nl-NL" dirty="0"/>
          </a:p>
          <a:p>
            <a:r>
              <a:rPr lang="nl-NL" dirty="0"/>
              <a:t>Mantelzorg Netwerk Vught komt met regelmaat samen</a:t>
            </a:r>
          </a:p>
          <a:p>
            <a:endParaRPr lang="nl-NL" dirty="0"/>
          </a:p>
          <a:p>
            <a:r>
              <a:rPr lang="nl-NL" dirty="0"/>
              <a:t>Netwerkborrel en themabesprekingen</a:t>
            </a:r>
          </a:p>
          <a:p>
            <a:endParaRPr lang="nl-NL" dirty="0"/>
          </a:p>
          <a:p>
            <a:r>
              <a:rPr lang="nl-NL" dirty="0"/>
              <a:t>Jaarlijkse evaluatie: zijn we op de goede weg en wat vraagt onze aandacht? Dit is een cyclisch proces. Zo borgen we</a:t>
            </a:r>
          </a:p>
          <a:p>
            <a:r>
              <a:rPr lang="nl-NL" dirty="0"/>
              <a:t>de continuïteit. </a:t>
            </a:r>
          </a:p>
        </p:txBody>
      </p:sp>
      <p:pic>
        <p:nvPicPr>
          <p:cNvPr id="9" name="Graphic 8" descr="Wandelen silhouet">
            <a:extLst>
              <a:ext uri="{FF2B5EF4-FFF2-40B4-BE49-F238E27FC236}">
                <a16:creationId xmlns:a16="http://schemas.microsoft.com/office/drawing/2014/main" id="{7E7D5933-6B27-7B50-C8F8-69AC17F67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1699" y="5323921"/>
            <a:ext cx="914400" cy="914400"/>
          </a:xfrm>
          <a:prstGeom prst="rect">
            <a:avLst/>
          </a:prstGeom>
        </p:spPr>
      </p:pic>
      <p:pic>
        <p:nvPicPr>
          <p:cNvPr id="17" name="Graphic 16" descr="Wandelen met effen opvulling">
            <a:extLst>
              <a:ext uri="{FF2B5EF4-FFF2-40B4-BE49-F238E27FC236}">
                <a16:creationId xmlns:a16="http://schemas.microsoft.com/office/drawing/2014/main" id="{5CCC4995-1A21-B786-F9C6-936FFBFF2C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3309" y="5532995"/>
            <a:ext cx="914400" cy="914400"/>
          </a:xfrm>
          <a:prstGeom prst="rect">
            <a:avLst/>
          </a:prstGeom>
        </p:spPr>
      </p:pic>
      <p:pic>
        <p:nvPicPr>
          <p:cNvPr id="23" name="Graphic 22" descr="Wandelen met effen opvulling">
            <a:extLst>
              <a:ext uri="{FF2B5EF4-FFF2-40B4-BE49-F238E27FC236}">
                <a16:creationId xmlns:a16="http://schemas.microsoft.com/office/drawing/2014/main" id="{C1FA5AEE-4E9C-DD2A-6AFF-EEA21202CC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0113" y="5593556"/>
            <a:ext cx="914400" cy="914400"/>
          </a:xfrm>
          <a:prstGeom prst="rect">
            <a:avLst/>
          </a:prstGeom>
        </p:spPr>
      </p:pic>
      <p:sp>
        <p:nvSpPr>
          <p:cNvPr id="26" name="Tekstvak 25">
            <a:extLst>
              <a:ext uri="{FF2B5EF4-FFF2-40B4-BE49-F238E27FC236}">
                <a16:creationId xmlns:a16="http://schemas.microsoft.com/office/drawing/2014/main" id="{59C586A2-DC39-C396-9CE8-DDCB04613C54}"/>
              </a:ext>
            </a:extLst>
          </p:cNvPr>
          <p:cNvSpPr txBox="1"/>
          <p:nvPr/>
        </p:nvSpPr>
        <p:spPr>
          <a:xfrm>
            <a:off x="4526464" y="1899191"/>
            <a:ext cx="4263656" cy="492443"/>
          </a:xfrm>
          <a:prstGeom prst="rect">
            <a:avLst/>
          </a:prstGeom>
          <a:noFill/>
        </p:spPr>
        <p:txBody>
          <a:bodyPr wrap="square" rtlCol="0">
            <a:spAutoFit/>
          </a:bodyPr>
          <a:lstStyle/>
          <a:p>
            <a:r>
              <a:rPr lang="nl-NL" dirty="0"/>
              <a:t>Samen komen we verder!</a:t>
            </a:r>
          </a:p>
        </p:txBody>
      </p:sp>
      <p:pic>
        <p:nvPicPr>
          <p:cNvPr id="6" name="Afbeelding 5">
            <a:extLst>
              <a:ext uri="{FF2B5EF4-FFF2-40B4-BE49-F238E27FC236}">
                <a16:creationId xmlns:a16="http://schemas.microsoft.com/office/drawing/2014/main" id="{92BAC377-84A5-C4BA-CAB3-4693DDD78F4B}"/>
              </a:ext>
            </a:extLst>
          </p:cNvPr>
          <p:cNvPicPr>
            <a:picLocks noChangeAspect="1"/>
          </p:cNvPicPr>
          <p:nvPr/>
        </p:nvPicPr>
        <p:blipFill>
          <a:blip r:embed="rId8"/>
          <a:stretch>
            <a:fillRect/>
          </a:stretch>
        </p:blipFill>
        <p:spPr>
          <a:xfrm>
            <a:off x="5900501" y="5945220"/>
            <a:ext cx="1755800" cy="695004"/>
          </a:xfrm>
          <a:prstGeom prst="rect">
            <a:avLst/>
          </a:prstGeom>
        </p:spPr>
      </p:pic>
    </p:spTree>
    <p:extLst>
      <p:ext uri="{BB962C8B-B14F-4D97-AF65-F5344CB8AC3E}">
        <p14:creationId xmlns:p14="http://schemas.microsoft.com/office/powerpoint/2010/main" val="310544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0F429-5B0E-E214-1498-8B1D875F55B4}"/>
              </a:ext>
            </a:extLst>
          </p:cNvPr>
          <p:cNvSpPr>
            <a:spLocks noGrp="1"/>
          </p:cNvSpPr>
          <p:nvPr>
            <p:ph type="title"/>
          </p:nvPr>
        </p:nvSpPr>
        <p:spPr/>
        <p:txBody>
          <a:bodyPr/>
          <a:lstStyle/>
          <a:p>
            <a:r>
              <a:rPr lang="nl-NL" dirty="0"/>
              <a:t>Samenstelling van de groepjes </a:t>
            </a:r>
          </a:p>
        </p:txBody>
      </p:sp>
      <p:sp>
        <p:nvSpPr>
          <p:cNvPr id="3" name="Tijdelijke aanduiding voor tekst 2">
            <a:extLst>
              <a:ext uri="{FF2B5EF4-FFF2-40B4-BE49-F238E27FC236}">
                <a16:creationId xmlns:a16="http://schemas.microsoft.com/office/drawing/2014/main" id="{58C94E58-3B86-F260-6BD7-987A969D07DC}"/>
              </a:ext>
            </a:extLst>
          </p:cNvPr>
          <p:cNvSpPr>
            <a:spLocks noGrp="1"/>
          </p:cNvSpPr>
          <p:nvPr>
            <p:ph type="body" sz="half" idx="1"/>
          </p:nvPr>
        </p:nvSpPr>
        <p:spPr>
          <a:xfrm>
            <a:off x="241367" y="1081472"/>
            <a:ext cx="8835256" cy="5174949"/>
          </a:xfrm>
        </p:spPr>
        <p:txBody>
          <a:bodyPr numCol="2"/>
          <a:lstStyle/>
          <a:p>
            <a:pPr marL="457200" indent="-457200">
              <a:buFont typeface="+mj-lt"/>
              <a:buAutoNum type="arabicPeriod"/>
            </a:pPr>
            <a:r>
              <a:rPr lang="nl-NL" dirty="0"/>
              <a:t>Informatiepunt</a:t>
            </a:r>
          </a:p>
          <a:p>
            <a:pPr marL="1101725" lvl="2" indent="-457200">
              <a:buFont typeface="Wingdings" panose="05000000000000000000" pitchFamily="2" charset="2"/>
              <a:buChar char="ü"/>
            </a:pPr>
            <a:r>
              <a:rPr lang="nl-NL" dirty="0"/>
              <a:t>Ilse van Dinteren</a:t>
            </a: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Daphne van Broekhoven</a:t>
            </a:r>
            <a:endParaRPr lang="nl-NL" dirty="0">
              <a:latin typeface="Calibri" panose="020F050202020403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Marianne van Boxtel</a:t>
            </a:r>
          </a:p>
          <a:p>
            <a:pPr marL="1101725" lvl="2" indent="-457200">
              <a:buFont typeface="Wingdings" panose="05000000000000000000" pitchFamily="2" charset="2"/>
              <a:buChar char="ü"/>
            </a:pPr>
            <a:r>
              <a:rPr lang="nl-NL" dirty="0" err="1">
                <a:latin typeface="Arial" panose="020B0604020202020204" pitchFamily="34" charset="0"/>
                <a:ea typeface="Calibri" panose="020F0502020204030204" pitchFamily="34" charset="0"/>
              </a:rPr>
              <a:t>Riette</a:t>
            </a:r>
            <a:r>
              <a:rPr lang="nl-NL" dirty="0">
                <a:latin typeface="Arial" panose="020B0604020202020204" pitchFamily="34" charset="0"/>
                <a:ea typeface="Calibri" panose="020F0502020204030204" pitchFamily="34" charset="0"/>
              </a:rPr>
              <a:t> </a:t>
            </a:r>
            <a:r>
              <a:rPr lang="nl-NL" dirty="0" err="1">
                <a:latin typeface="Arial" panose="020B0604020202020204" pitchFamily="34" charset="0"/>
                <a:ea typeface="Calibri" panose="020F0502020204030204" pitchFamily="34" charset="0"/>
              </a:rPr>
              <a:t>Benus</a:t>
            </a:r>
            <a:endParaRPr lang="nl-NL" dirty="0">
              <a:latin typeface="Arial" panose="020B060402020202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Liesbeth Schrover</a:t>
            </a: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Harold Drost</a:t>
            </a:r>
            <a:endParaRPr lang="nl-NL" dirty="0">
              <a:latin typeface="Calibri" panose="020F0502020204030204" pitchFamily="34" charset="0"/>
              <a:ea typeface="Calibri" panose="020F0502020204030204" pitchFamily="34" charset="0"/>
            </a:endParaRPr>
          </a:p>
          <a:p>
            <a:pPr marL="1101725" lvl="2" indent="-457200">
              <a:buFont typeface="Wingdings" panose="05000000000000000000" pitchFamily="2" charset="2"/>
              <a:buChar char="ü"/>
            </a:pPr>
            <a:r>
              <a:rPr lang="nl-NL" dirty="0">
                <a:latin typeface="Arial" panose="020B0604020202020204" pitchFamily="34" charset="0"/>
                <a:ea typeface="Calibri" panose="020F0502020204030204" pitchFamily="34" charset="0"/>
              </a:rPr>
              <a:t>Beus van Halen</a:t>
            </a:r>
            <a:endParaRPr lang="nl-NL" dirty="0"/>
          </a:p>
          <a:p>
            <a:pPr lvl="2" indent="0">
              <a:buNone/>
            </a:pPr>
            <a:endParaRPr lang="nl-NL" dirty="0"/>
          </a:p>
          <a:p>
            <a:pPr marL="342900" indent="-342900">
              <a:buFont typeface="+mj-lt"/>
              <a:buAutoNum type="arabicPeriod"/>
            </a:pPr>
            <a:r>
              <a:rPr lang="nl-NL" dirty="0"/>
              <a:t>Wegwijzer</a:t>
            </a:r>
          </a:p>
          <a:p>
            <a:pPr marL="987425" lvl="2" indent="-342900">
              <a:buFont typeface="Wingdings" panose="05000000000000000000" pitchFamily="2" charset="2"/>
              <a:buChar char="ü"/>
            </a:pPr>
            <a:r>
              <a:rPr lang="nl-NL" dirty="0"/>
              <a:t>Yvonne </a:t>
            </a:r>
            <a:r>
              <a:rPr lang="nl-NL" dirty="0" err="1"/>
              <a:t>Kolmans</a:t>
            </a:r>
            <a:endParaRPr lang="nl-NL" dirty="0"/>
          </a:p>
          <a:p>
            <a:pPr marL="987425" lvl="2" indent="-342900">
              <a:buFont typeface="Wingdings" panose="05000000000000000000" pitchFamily="2" charset="2"/>
              <a:buChar char="ü"/>
            </a:pPr>
            <a:r>
              <a:rPr lang="nl-NL" dirty="0"/>
              <a:t>Anneke van </a:t>
            </a:r>
            <a:r>
              <a:rPr lang="nl-NL" dirty="0" err="1"/>
              <a:t>Wijmen</a:t>
            </a:r>
            <a:endParaRPr lang="nl-NL" dirty="0"/>
          </a:p>
          <a:p>
            <a:pPr marL="987425" lvl="2" indent="-342900">
              <a:buFont typeface="Wingdings" panose="05000000000000000000" pitchFamily="2" charset="2"/>
              <a:buChar char="ü"/>
            </a:pPr>
            <a:r>
              <a:rPr lang="nl-NL" dirty="0"/>
              <a:t>Nina Melis</a:t>
            </a:r>
          </a:p>
          <a:p>
            <a:pPr marL="987425" lvl="2" indent="-342900">
              <a:buFont typeface="Wingdings" panose="05000000000000000000" pitchFamily="2" charset="2"/>
              <a:buChar char="ü"/>
            </a:pPr>
            <a:r>
              <a:rPr lang="nl-NL" dirty="0"/>
              <a:t>Lian Vos</a:t>
            </a:r>
          </a:p>
          <a:p>
            <a:pPr marL="987425" lvl="2" indent="-342900">
              <a:buFont typeface="Wingdings" panose="05000000000000000000" pitchFamily="2" charset="2"/>
              <a:buChar char="ü"/>
            </a:pPr>
            <a:r>
              <a:rPr lang="nl-NL" dirty="0"/>
              <a:t>Joyce van Boxtel </a:t>
            </a:r>
          </a:p>
          <a:p>
            <a:pPr marL="987425" lvl="2" indent="-342900">
              <a:buFont typeface="Wingdings" panose="05000000000000000000" pitchFamily="2" charset="2"/>
              <a:buChar char="ü"/>
            </a:pPr>
            <a:r>
              <a:rPr lang="nl-NL" dirty="0"/>
              <a:t>Annet van </a:t>
            </a:r>
            <a:r>
              <a:rPr lang="nl-NL" dirty="0" err="1"/>
              <a:t>Buul</a:t>
            </a:r>
            <a:endParaRPr lang="nl-NL" dirty="0"/>
          </a:p>
          <a:p>
            <a:pPr lvl="2" indent="0">
              <a:buNone/>
            </a:pPr>
            <a:endParaRPr lang="nl-NL" dirty="0"/>
          </a:p>
          <a:p>
            <a:pPr marL="342900" indent="-342900">
              <a:buFont typeface="+mj-lt"/>
              <a:buAutoNum type="arabicPeriod"/>
            </a:pPr>
            <a:r>
              <a:rPr lang="nl-NL" dirty="0"/>
              <a:t>Waardering voor mantelzorgers</a:t>
            </a:r>
          </a:p>
          <a:p>
            <a:pPr marL="987425" lvl="2" indent="-342900">
              <a:buFont typeface="Wingdings" panose="05000000000000000000" pitchFamily="2" charset="2"/>
              <a:buChar char="ü"/>
            </a:pPr>
            <a:r>
              <a:rPr lang="nl-NL" dirty="0"/>
              <a:t>Anja de Jonge</a:t>
            </a:r>
          </a:p>
          <a:p>
            <a:pPr marL="987425" lvl="2" indent="-342900">
              <a:buFont typeface="Wingdings" panose="05000000000000000000" pitchFamily="2" charset="2"/>
              <a:buChar char="ü"/>
            </a:pPr>
            <a:r>
              <a:rPr lang="nl-NL" dirty="0" err="1">
                <a:effectLst/>
                <a:latin typeface="Arial" panose="020B0604020202020204" pitchFamily="34" charset="0"/>
                <a:ea typeface="Calibri" panose="020F0502020204030204" pitchFamily="34" charset="0"/>
              </a:rPr>
              <a:t>Gorettie</a:t>
            </a:r>
            <a:r>
              <a:rPr lang="nl-NL" dirty="0">
                <a:effectLst/>
                <a:latin typeface="Arial" panose="020B0604020202020204" pitchFamily="34" charset="0"/>
                <a:ea typeface="Calibri" panose="020F0502020204030204" pitchFamily="34" charset="0"/>
              </a:rPr>
              <a:t> van Doorn </a:t>
            </a:r>
            <a:endParaRPr lang="nl-NL" dirty="0"/>
          </a:p>
          <a:p>
            <a:pPr marL="987425" lvl="2" indent="-342900">
              <a:buFont typeface="Wingdings" panose="05000000000000000000" pitchFamily="2" charset="2"/>
              <a:buChar char="ü"/>
            </a:pPr>
            <a:r>
              <a:rPr lang="nl-NL" dirty="0">
                <a:latin typeface="Arial" panose="020B0604020202020204" pitchFamily="34" charset="0"/>
                <a:ea typeface="Calibri" panose="020F0502020204030204" pitchFamily="34" charset="0"/>
              </a:rPr>
              <a:t>Beus van Halen</a:t>
            </a:r>
            <a:endParaRPr lang="nl-NL" dirty="0"/>
          </a:p>
          <a:p>
            <a:pPr marL="987425" lvl="2" indent="-342900">
              <a:buFont typeface="Wingdings" panose="05000000000000000000" pitchFamily="2" charset="2"/>
              <a:buChar char="ü"/>
            </a:pPr>
            <a:r>
              <a:rPr lang="en-US" dirty="0">
                <a:effectLst/>
                <a:latin typeface="Arial" panose="020B0604020202020204" pitchFamily="34" charset="0"/>
                <a:ea typeface="Calibri" panose="020F0502020204030204" pitchFamily="34" charset="0"/>
              </a:rPr>
              <a:t>Patricia Sips </a:t>
            </a:r>
          </a:p>
          <a:p>
            <a:pPr marL="987425" lvl="2" indent="-342900">
              <a:buFont typeface="Wingdings" panose="05000000000000000000" pitchFamily="2" charset="2"/>
              <a:buChar char="ü"/>
            </a:pPr>
            <a:r>
              <a:rPr lang="nl-NL" dirty="0"/>
              <a:t>Ingrid van der Leegte</a:t>
            </a:r>
          </a:p>
          <a:p>
            <a:pPr lvl="2" indent="0">
              <a:buNone/>
            </a:pPr>
            <a:endParaRPr lang="nl-NL" dirty="0"/>
          </a:p>
          <a:p>
            <a:pPr lvl="2" indent="0">
              <a:buNone/>
            </a:pPr>
            <a:endParaRPr lang="nl-NL" dirty="0"/>
          </a:p>
        </p:txBody>
      </p:sp>
      <p:pic>
        <p:nvPicPr>
          <p:cNvPr id="5" name="Afbeelding 4">
            <a:extLst>
              <a:ext uri="{FF2B5EF4-FFF2-40B4-BE49-F238E27FC236}">
                <a16:creationId xmlns:a16="http://schemas.microsoft.com/office/drawing/2014/main" id="{9E914E1F-6141-8170-7822-A5B7801B64A8}"/>
              </a:ext>
            </a:extLst>
          </p:cNvPr>
          <p:cNvPicPr>
            <a:picLocks noChangeAspect="1"/>
          </p:cNvPicPr>
          <p:nvPr/>
        </p:nvPicPr>
        <p:blipFill>
          <a:blip r:embed="rId2"/>
          <a:stretch>
            <a:fillRect/>
          </a:stretch>
        </p:blipFill>
        <p:spPr>
          <a:xfrm>
            <a:off x="5741344" y="5950271"/>
            <a:ext cx="1755800" cy="695004"/>
          </a:xfrm>
          <a:prstGeom prst="rect">
            <a:avLst/>
          </a:prstGeom>
        </p:spPr>
      </p:pic>
    </p:spTree>
    <p:extLst>
      <p:ext uri="{BB962C8B-B14F-4D97-AF65-F5344CB8AC3E}">
        <p14:creationId xmlns:p14="http://schemas.microsoft.com/office/powerpoint/2010/main" val="146110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a:xfrm>
            <a:off x="431515" y="299862"/>
            <a:ext cx="7234238" cy="454958"/>
          </a:xfrm>
        </p:spPr>
        <p:txBody>
          <a:bodyPr/>
          <a:lstStyle/>
          <a:p>
            <a:r>
              <a:rPr lang="nl-NL" dirty="0"/>
              <a:t>1. Werken aan een centraal punt voor informatie en inloop</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728" y="5459210"/>
            <a:ext cx="1077219" cy="1077219"/>
          </a:xfrm>
        </p:spPr>
      </p:pic>
      <p:sp>
        <p:nvSpPr>
          <p:cNvPr id="16" name="Tekstvak 15">
            <a:extLst>
              <a:ext uri="{FF2B5EF4-FFF2-40B4-BE49-F238E27FC236}">
                <a16:creationId xmlns:a16="http://schemas.microsoft.com/office/drawing/2014/main" id="{F0C05704-000D-AB0B-35A6-BD9FB4A595D6}"/>
              </a:ext>
            </a:extLst>
          </p:cNvPr>
          <p:cNvSpPr txBox="1"/>
          <p:nvPr/>
        </p:nvSpPr>
        <p:spPr>
          <a:xfrm>
            <a:off x="4673600" y="610497"/>
            <a:ext cx="4019107"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Hoe te realiseren?</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7625" y="2763231"/>
            <a:ext cx="738712" cy="738712"/>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904551" y="5130681"/>
            <a:ext cx="7007874" cy="338554"/>
          </a:xfrm>
          <a:prstGeom prst="rect">
            <a:avLst/>
          </a:prstGeom>
          <a:noFill/>
        </p:spPr>
        <p:txBody>
          <a:bodyPr wrap="square" rtlCol="0">
            <a:spAutoFit/>
          </a:bodyPr>
          <a:lstStyle/>
          <a:p>
            <a:r>
              <a:rPr lang="nl-NL" sz="1600" b="0" dirty="0">
                <a:latin typeface="+mn-lt"/>
                <a:cs typeface="+mn-cs"/>
              </a:rPr>
              <a:t>Wat is belangrijk voor een geslaagd resultaat?</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55465" y="896612"/>
            <a:ext cx="4253023"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Een welkome plek en warme ontvangst</a:t>
            </a:r>
          </a:p>
          <a:p>
            <a:pPr marL="285750" indent="-285750">
              <a:buFontTx/>
              <a:buChar char="-"/>
            </a:pPr>
            <a:r>
              <a:rPr lang="nl-NL" sz="1600" dirty="0"/>
              <a:t>Gemakkelijke toegang </a:t>
            </a:r>
          </a:p>
          <a:p>
            <a:pPr marL="285750" indent="-285750">
              <a:buFontTx/>
              <a:buChar char="-"/>
            </a:pPr>
            <a:r>
              <a:rPr lang="nl-NL" sz="1600" dirty="0"/>
              <a:t>Alle informatie binnen handbereik</a:t>
            </a:r>
          </a:p>
          <a:p>
            <a:pPr marL="285750" indent="-285750">
              <a:buFontTx/>
              <a:buChar char="-"/>
            </a:pPr>
            <a:r>
              <a:rPr lang="nl-NL" sz="1600" dirty="0"/>
              <a:t>Vraagbaak en informatiepunt</a:t>
            </a:r>
          </a:p>
          <a:p>
            <a:pPr marL="285750" indent="-285750">
              <a:buFontTx/>
              <a:buChar char="-"/>
            </a:pPr>
            <a:r>
              <a:rPr lang="nl-NL" sz="1600" dirty="0"/>
              <a:t>Mantelzorgers kunnen terecht met vragen, worden geholpen en zo nodig doorverwezen</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4744437" y="1134599"/>
            <a:ext cx="3874630" cy="2062103"/>
          </a:xfrm>
          <a:prstGeom prst="rect">
            <a:avLst/>
          </a:prstGeom>
          <a:solidFill>
            <a:schemeClr val="bg1"/>
          </a:solidFill>
          <a:ln>
            <a:solidFill>
              <a:schemeClr val="accent1"/>
            </a:solidFill>
          </a:ln>
        </p:spPr>
        <p:txBody>
          <a:bodyPr wrap="square" rtlCol="0">
            <a:spAutoFit/>
          </a:bodyPr>
          <a:lstStyle/>
          <a:p>
            <a:r>
              <a:rPr lang="nl-NL" sz="1600" dirty="0"/>
              <a:t>- Vinden van een centraal gelegen en aantrekkelijke plek</a:t>
            </a:r>
          </a:p>
          <a:p>
            <a:r>
              <a:rPr lang="nl-NL" sz="1600" dirty="0"/>
              <a:t>- Vinden van samenwerkingspartners</a:t>
            </a:r>
          </a:p>
          <a:p>
            <a:r>
              <a:rPr lang="nl-NL" sz="1600" dirty="0"/>
              <a:t>- Zorgen voor bemensing: vrijwilligers / professionals</a:t>
            </a:r>
          </a:p>
          <a:p>
            <a:r>
              <a:rPr lang="nl-NL" sz="1600" dirty="0"/>
              <a:t>- Goed bekendmaken, aantrekkelijke communicatie</a:t>
            </a:r>
          </a:p>
          <a:p>
            <a:r>
              <a:rPr lang="nl-NL" sz="1600" dirty="0"/>
              <a:t>- Zorgen voor een flitsende start</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166947" y="5480920"/>
            <a:ext cx="7348715" cy="1077218"/>
          </a:xfrm>
          <a:prstGeom prst="rect">
            <a:avLst/>
          </a:prstGeom>
          <a:solidFill>
            <a:schemeClr val="bg1"/>
          </a:solidFill>
          <a:ln>
            <a:solidFill>
              <a:schemeClr val="accent1"/>
            </a:solidFill>
          </a:ln>
        </p:spPr>
        <p:txBody>
          <a:bodyPr wrap="square" rtlCol="0">
            <a:spAutoFit/>
          </a:bodyPr>
          <a:lstStyle/>
          <a:p>
            <a:r>
              <a:rPr lang="nl-NL" sz="1600" dirty="0"/>
              <a:t>- Goed aansluiten op de vragen en behoeften van mantelzorgers</a:t>
            </a:r>
          </a:p>
          <a:p>
            <a:r>
              <a:rPr lang="nl-NL" sz="1600" dirty="0"/>
              <a:t>- Gevarieerde activiteiten en (thema)bijeenkomsten</a:t>
            </a:r>
          </a:p>
          <a:p>
            <a:r>
              <a:rPr lang="nl-NL" sz="1600" dirty="0"/>
              <a:t>- Startbijeenkomst voor alle medewerkers (training)</a:t>
            </a:r>
          </a:p>
          <a:p>
            <a:r>
              <a:rPr lang="nl-NL" sz="1600" dirty="0"/>
              <a:t>- Ondersteuning voor medewerkers </a:t>
            </a:r>
          </a:p>
        </p:txBody>
      </p:sp>
      <p:pic>
        <p:nvPicPr>
          <p:cNvPr id="5" name="Afbeelding 4">
            <a:extLst>
              <a:ext uri="{FF2B5EF4-FFF2-40B4-BE49-F238E27FC236}">
                <a16:creationId xmlns:a16="http://schemas.microsoft.com/office/drawing/2014/main" id="{B67193AE-5FCA-42C9-6077-F5AF50C7AD7B}"/>
              </a:ext>
            </a:extLst>
          </p:cNvPr>
          <p:cNvPicPr>
            <a:picLocks noChangeAspect="1"/>
          </p:cNvPicPr>
          <p:nvPr/>
        </p:nvPicPr>
        <p:blipFill>
          <a:blip r:embed="rId6"/>
          <a:stretch>
            <a:fillRect/>
          </a:stretch>
        </p:blipFill>
        <p:spPr>
          <a:xfrm>
            <a:off x="7630262" y="6354309"/>
            <a:ext cx="1206339" cy="477509"/>
          </a:xfrm>
          <a:prstGeom prst="rect">
            <a:avLst/>
          </a:prstGeom>
        </p:spPr>
      </p:pic>
      <p:sp>
        <p:nvSpPr>
          <p:cNvPr id="6" name="Tekstvak 5">
            <a:extLst>
              <a:ext uri="{FF2B5EF4-FFF2-40B4-BE49-F238E27FC236}">
                <a16:creationId xmlns:a16="http://schemas.microsoft.com/office/drawing/2014/main" id="{E87CF657-6A23-C427-B0F4-9FEF2FEC53E7}"/>
              </a:ext>
            </a:extLst>
          </p:cNvPr>
          <p:cNvSpPr txBox="1"/>
          <p:nvPr/>
        </p:nvSpPr>
        <p:spPr>
          <a:xfrm>
            <a:off x="96158" y="2977579"/>
            <a:ext cx="3409042" cy="1569660"/>
          </a:xfrm>
          <a:prstGeom prst="rect">
            <a:avLst/>
          </a:prstGeom>
          <a:solidFill>
            <a:schemeClr val="bg1"/>
          </a:solidFill>
          <a:ln>
            <a:solidFill>
              <a:schemeClr val="accent1"/>
            </a:solidFill>
          </a:ln>
        </p:spPr>
        <p:txBody>
          <a:bodyPr wrap="square" rtlCol="0">
            <a:spAutoFit/>
          </a:bodyPr>
          <a:lstStyle/>
          <a:p>
            <a:r>
              <a:rPr lang="nl-NL" sz="1600" dirty="0"/>
              <a:t>- Initiatiefnemers: Ilse, Daphne, Marianne, Harold en Beus</a:t>
            </a:r>
          </a:p>
          <a:p>
            <a:r>
              <a:rPr lang="nl-NL" sz="1600" dirty="0"/>
              <a:t>- Samen met anderen uit het Mantelzorg Netwerk Vught</a:t>
            </a:r>
          </a:p>
          <a:p>
            <a:r>
              <a:rPr lang="nl-NL" sz="1600" dirty="0"/>
              <a:t>- Welke andere organisaties zijn inzetbaar en willen meedoen?</a:t>
            </a:r>
          </a:p>
        </p:txBody>
      </p:sp>
      <p:sp>
        <p:nvSpPr>
          <p:cNvPr id="7" name="Tekstvak 6">
            <a:extLst>
              <a:ext uri="{FF2B5EF4-FFF2-40B4-BE49-F238E27FC236}">
                <a16:creationId xmlns:a16="http://schemas.microsoft.com/office/drawing/2014/main" id="{6703B731-2BDC-62EA-6745-74F62848810F}"/>
              </a:ext>
            </a:extLst>
          </p:cNvPr>
          <p:cNvSpPr txBox="1"/>
          <p:nvPr/>
        </p:nvSpPr>
        <p:spPr>
          <a:xfrm>
            <a:off x="166995" y="2462568"/>
            <a:ext cx="1151752"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Met wie?</a:t>
            </a:r>
          </a:p>
        </p:txBody>
      </p:sp>
      <p:sp>
        <p:nvSpPr>
          <p:cNvPr id="8" name="Tekstvak 7">
            <a:extLst>
              <a:ext uri="{FF2B5EF4-FFF2-40B4-BE49-F238E27FC236}">
                <a16:creationId xmlns:a16="http://schemas.microsoft.com/office/drawing/2014/main" id="{28AF8D57-F162-40B9-9AAF-B44BFE9A9C04}"/>
              </a:ext>
            </a:extLst>
          </p:cNvPr>
          <p:cNvSpPr txBox="1"/>
          <p:nvPr/>
        </p:nvSpPr>
        <p:spPr>
          <a:xfrm>
            <a:off x="3572934" y="3531482"/>
            <a:ext cx="4739037" cy="1569660"/>
          </a:xfrm>
          <a:prstGeom prst="rect">
            <a:avLst/>
          </a:prstGeom>
          <a:solidFill>
            <a:schemeClr val="bg1"/>
          </a:solidFill>
          <a:ln>
            <a:solidFill>
              <a:schemeClr val="accent1"/>
            </a:solidFill>
          </a:ln>
        </p:spPr>
        <p:txBody>
          <a:bodyPr wrap="square" rtlCol="0">
            <a:spAutoFit/>
          </a:bodyPr>
          <a:lstStyle/>
          <a:p>
            <a:r>
              <a:rPr lang="nl-NL" sz="1600" dirty="0"/>
              <a:t>- Bepaal de startdatum en denk na over een flitsende start</a:t>
            </a:r>
          </a:p>
          <a:p>
            <a:r>
              <a:rPr lang="nl-NL" sz="1600" dirty="0"/>
              <a:t>- Zorg voor tijdige communicatie en leuke PR</a:t>
            </a:r>
          </a:p>
          <a:p>
            <a:r>
              <a:rPr lang="nl-NL" sz="1600" dirty="0"/>
              <a:t>- Geregelde evaluatie: bereiken we wat we willen bereiken?</a:t>
            </a:r>
          </a:p>
          <a:p>
            <a:r>
              <a:rPr lang="nl-NL" sz="1600" dirty="0"/>
              <a:t>- Welke bijstelling is eventueel nodig (flexibel)</a:t>
            </a:r>
          </a:p>
        </p:txBody>
      </p:sp>
      <p:sp>
        <p:nvSpPr>
          <p:cNvPr id="9" name="Tekstvak 8">
            <a:extLst>
              <a:ext uri="{FF2B5EF4-FFF2-40B4-BE49-F238E27FC236}">
                <a16:creationId xmlns:a16="http://schemas.microsoft.com/office/drawing/2014/main" id="{8BCCFB9A-B7B6-BAA6-E212-1BA0EF4A3A77}"/>
              </a:ext>
            </a:extLst>
          </p:cNvPr>
          <p:cNvSpPr txBox="1"/>
          <p:nvPr/>
        </p:nvSpPr>
        <p:spPr>
          <a:xfrm>
            <a:off x="4328763" y="3236596"/>
            <a:ext cx="2021237" cy="338554"/>
          </a:xfrm>
          <a:prstGeom prst="rect">
            <a:avLst/>
          </a:prstGeom>
          <a:noFill/>
        </p:spPr>
        <p:txBody>
          <a:bodyPr wrap="square" rtlCol="0">
            <a:spAutoFit/>
          </a:bodyPr>
          <a:lstStyle/>
          <a:p>
            <a:r>
              <a:rPr lang="nl-NL" sz="1600" b="0" dirty="0">
                <a:latin typeface="+mn-lt"/>
                <a:cs typeface="+mn-cs"/>
              </a:rPr>
              <a:t>Aanpak en planning</a:t>
            </a:r>
          </a:p>
        </p:txBody>
      </p:sp>
    </p:spTree>
    <p:extLst>
      <p:ext uri="{BB962C8B-B14F-4D97-AF65-F5344CB8AC3E}">
        <p14:creationId xmlns:p14="http://schemas.microsoft.com/office/powerpoint/2010/main" val="1257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2699792" y="1174180"/>
            <a:ext cx="6192688" cy="5050730"/>
          </a:xfrm>
        </p:spPr>
        <p:txBody>
          <a:bodyPr/>
          <a:lstStyle/>
          <a:p>
            <a:endParaRPr lang="nl-NL" sz="2400" dirty="0"/>
          </a:p>
          <a:p>
            <a:r>
              <a:rPr lang="nl-NL" sz="2400" dirty="0"/>
              <a:t>‘Ook als je mondig bent en kan omgaan met internet is het lastig om je weg te vinden.’</a:t>
            </a:r>
          </a:p>
          <a:p>
            <a:endParaRPr lang="nl-NL" sz="2400" dirty="0"/>
          </a:p>
          <a:p>
            <a:r>
              <a:rPr lang="nl-NL" sz="2400" dirty="0"/>
              <a:t>‘Ik wist niet dat er ondersteuning mogelijk was voor mij als mantelzorger. Eigenlijk is mij dit niet verteld door hulpverleners.’</a:t>
            </a:r>
          </a:p>
          <a:p>
            <a:endParaRPr lang="nl-NL" sz="2400" dirty="0"/>
          </a:p>
          <a:p>
            <a:r>
              <a:rPr lang="nl-NL" sz="2400" dirty="0"/>
              <a:t>‘Het is ingewikkeld. Ook iemand van de gemeente stuurde mij eerst verkeerd door.’</a:t>
            </a:r>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4" name="Afbeelding 3">
            <a:extLst>
              <a:ext uri="{FF2B5EF4-FFF2-40B4-BE49-F238E27FC236}">
                <a16:creationId xmlns:a16="http://schemas.microsoft.com/office/drawing/2014/main" id="{A8B095D2-2C59-F5C5-83E9-E30B8CB749A0}"/>
              </a:ext>
            </a:extLst>
          </p:cNvPr>
          <p:cNvPicPr>
            <a:picLocks noChangeAspect="1"/>
          </p:cNvPicPr>
          <p:nvPr/>
        </p:nvPicPr>
        <p:blipFill>
          <a:blip r:embed="rId3"/>
          <a:stretch>
            <a:fillRect/>
          </a:stretch>
        </p:blipFill>
        <p:spPr>
          <a:xfrm>
            <a:off x="5766895" y="6082537"/>
            <a:ext cx="1755800" cy="695004"/>
          </a:xfrm>
          <a:prstGeom prst="rect">
            <a:avLst/>
          </a:prstGeom>
        </p:spPr>
      </p:pic>
      <p:pic>
        <p:nvPicPr>
          <p:cNvPr id="5" name="Afbeelding 4">
            <a:extLst>
              <a:ext uri="{FF2B5EF4-FFF2-40B4-BE49-F238E27FC236}">
                <a16:creationId xmlns:a16="http://schemas.microsoft.com/office/drawing/2014/main" id="{ADF87104-4FAB-4220-9138-074D549709C0}"/>
              </a:ext>
            </a:extLst>
          </p:cNvPr>
          <p:cNvPicPr>
            <a:picLocks noChangeAspect="1"/>
          </p:cNvPicPr>
          <p:nvPr/>
        </p:nvPicPr>
        <p:blipFill>
          <a:blip r:embed="rId4"/>
          <a:stretch>
            <a:fillRect/>
          </a:stretch>
        </p:blipFill>
        <p:spPr>
          <a:xfrm>
            <a:off x="7898609" y="5398123"/>
            <a:ext cx="810838" cy="810838"/>
          </a:xfrm>
          <a:prstGeom prst="rect">
            <a:avLst/>
          </a:prstGeom>
        </p:spPr>
      </p:pic>
      <p:pic>
        <p:nvPicPr>
          <p:cNvPr id="6" name="Afbeelding 5">
            <a:extLst>
              <a:ext uri="{FF2B5EF4-FFF2-40B4-BE49-F238E27FC236}">
                <a16:creationId xmlns:a16="http://schemas.microsoft.com/office/drawing/2014/main" id="{FA1EC9A4-6C23-8603-95FD-89705F1B394F}"/>
              </a:ext>
            </a:extLst>
          </p:cNvPr>
          <p:cNvPicPr>
            <a:picLocks noChangeAspect="1"/>
          </p:cNvPicPr>
          <p:nvPr/>
        </p:nvPicPr>
        <p:blipFill>
          <a:blip r:embed="rId4"/>
          <a:stretch>
            <a:fillRect/>
          </a:stretch>
        </p:blipFill>
        <p:spPr>
          <a:xfrm>
            <a:off x="7087771" y="-12513"/>
            <a:ext cx="810838" cy="810838"/>
          </a:xfrm>
          <a:prstGeom prst="rect">
            <a:avLst/>
          </a:prstGeom>
        </p:spPr>
      </p:pic>
    </p:spTree>
    <p:extLst>
      <p:ext uri="{BB962C8B-B14F-4D97-AF65-F5344CB8AC3E}">
        <p14:creationId xmlns:p14="http://schemas.microsoft.com/office/powerpoint/2010/main" val="1145761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a:xfrm>
            <a:off x="517187" y="82519"/>
            <a:ext cx="7234238" cy="360363"/>
          </a:xfrm>
        </p:spPr>
        <p:txBody>
          <a:bodyPr/>
          <a:lstStyle/>
          <a:p>
            <a:r>
              <a:rPr lang="nl-NL" dirty="0"/>
              <a:t>2. Werken aan een wegwijzer voor </a:t>
            </a:r>
            <a:br>
              <a:rPr lang="nl-NL" dirty="0"/>
            </a:br>
            <a:r>
              <a:rPr lang="nl-NL" dirty="0"/>
              <a:t>mantelzorgers en professionals</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975" y="5147174"/>
            <a:ext cx="1349319" cy="1349319"/>
          </a:xfrm>
        </p:spPr>
      </p:pic>
      <p:sp>
        <p:nvSpPr>
          <p:cNvPr id="16" name="Tekstvak 15">
            <a:extLst>
              <a:ext uri="{FF2B5EF4-FFF2-40B4-BE49-F238E27FC236}">
                <a16:creationId xmlns:a16="http://schemas.microsoft.com/office/drawing/2014/main" id="{F0C05704-000D-AB0B-35A6-BD9FB4A595D6}"/>
              </a:ext>
            </a:extLst>
          </p:cNvPr>
          <p:cNvSpPr txBox="1"/>
          <p:nvPr/>
        </p:nvSpPr>
        <p:spPr>
          <a:xfrm>
            <a:off x="4366155" y="664468"/>
            <a:ext cx="1911116"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Hoe te realiseren? </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9551" y="3113149"/>
            <a:ext cx="830998" cy="830998"/>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695630" y="5120656"/>
            <a:ext cx="7007874" cy="338554"/>
          </a:xfrm>
          <a:prstGeom prst="rect">
            <a:avLst/>
          </a:prstGeom>
          <a:noFill/>
        </p:spPr>
        <p:txBody>
          <a:bodyPr wrap="square" rtlCol="0">
            <a:spAutoFit/>
          </a:bodyPr>
          <a:lstStyle/>
          <a:p>
            <a:r>
              <a:rPr lang="nl-NL" sz="1600" b="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13132" y="858083"/>
            <a:ext cx="4253023"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Een overzichtelijke wegwijzer</a:t>
            </a:r>
          </a:p>
          <a:p>
            <a:pPr marL="285750" indent="-285750">
              <a:buFontTx/>
              <a:buChar char="-"/>
            </a:pPr>
            <a:r>
              <a:rPr lang="nl-NL" sz="1600" dirty="0"/>
              <a:t>Wijst de weg bij allerlei vragen over mantelzorgondersteuning </a:t>
            </a:r>
          </a:p>
          <a:p>
            <a:pPr marL="285750" indent="-285750">
              <a:buFontTx/>
              <a:buChar char="-"/>
            </a:pPr>
            <a:r>
              <a:rPr lang="nl-NL" sz="1600" dirty="0"/>
              <a:t>Een routekaart: welke stappen te doorlopen?</a:t>
            </a:r>
          </a:p>
          <a:p>
            <a:pPr marL="285750" indent="-285750">
              <a:buFontTx/>
              <a:buChar char="-"/>
            </a:pPr>
            <a:r>
              <a:rPr lang="nl-NL" sz="1600" dirty="0"/>
              <a:t>Overzicht van de sociale kaart</a:t>
            </a:r>
          </a:p>
          <a:p>
            <a:pPr marL="285750" indent="-285750">
              <a:buFontTx/>
              <a:buChar char="-"/>
            </a:pPr>
            <a:r>
              <a:rPr lang="nl-NL" sz="1600" dirty="0"/>
              <a:t>Op papier (zakformaat) en digitaal</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4366156" y="1234204"/>
            <a:ext cx="4540778"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Bedenken wie de wegwijzer willen gebruiken</a:t>
            </a:r>
          </a:p>
          <a:p>
            <a:pPr marL="285750" indent="-285750">
              <a:buFontTx/>
              <a:buChar char="-"/>
            </a:pPr>
            <a:r>
              <a:rPr lang="nl-NL" sz="1600" dirty="0"/>
              <a:t>Nagaan wat mantelzorgers zelf belangrijk vinden</a:t>
            </a:r>
          </a:p>
          <a:p>
            <a:pPr marL="285750" indent="-285750">
              <a:buFontTx/>
              <a:buChar char="-"/>
            </a:pPr>
            <a:r>
              <a:rPr lang="nl-NL" sz="1600" dirty="0"/>
              <a:t>Navragen wat professionals nodig hebben</a:t>
            </a:r>
          </a:p>
          <a:p>
            <a:pPr marL="285750" indent="-285750">
              <a:buFontTx/>
              <a:buChar char="-"/>
            </a:pPr>
            <a:r>
              <a:rPr lang="nl-NL" sz="1600" dirty="0"/>
              <a:t>Voorbeelden zoeken en benutten</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695630" y="548092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Maak een aantrekkelijke en overzichtelijke routekaart</a:t>
            </a:r>
          </a:p>
          <a:p>
            <a:pPr marL="285750" indent="-285750">
              <a:buFontTx/>
              <a:buChar char="-"/>
            </a:pPr>
            <a:r>
              <a:rPr lang="nl-NL" sz="1600" dirty="0"/>
              <a:t>Geregelde update van de sociale kaart</a:t>
            </a:r>
          </a:p>
          <a:p>
            <a:pPr marL="285750" indent="-285750">
              <a:buFontTx/>
              <a:buChar char="-"/>
            </a:pPr>
            <a:r>
              <a:rPr lang="nl-NL" sz="1600" dirty="0"/>
              <a:t>Geregelde check van de vermelde gegevens</a:t>
            </a:r>
          </a:p>
          <a:p>
            <a:pPr marL="285750" indent="-285750">
              <a:buFontTx/>
              <a:buChar char="-"/>
            </a:pPr>
            <a:r>
              <a:rPr lang="nl-NL" sz="1600" dirty="0"/>
              <a:t>Datum: wanneer lanceren we de wegwijzer?</a:t>
            </a:r>
          </a:p>
        </p:txBody>
      </p:sp>
      <p:sp>
        <p:nvSpPr>
          <p:cNvPr id="5" name="Tekstvak 4">
            <a:extLst>
              <a:ext uri="{FF2B5EF4-FFF2-40B4-BE49-F238E27FC236}">
                <a16:creationId xmlns:a16="http://schemas.microsoft.com/office/drawing/2014/main" id="{D0FB83EF-648C-FA10-5FC6-2312BF47C7E3}"/>
              </a:ext>
            </a:extLst>
          </p:cNvPr>
          <p:cNvSpPr txBox="1"/>
          <p:nvPr/>
        </p:nvSpPr>
        <p:spPr>
          <a:xfrm>
            <a:off x="318975" y="2570043"/>
            <a:ext cx="1123716" cy="584775"/>
          </a:xfrm>
          <a:prstGeom prst="rect">
            <a:avLst/>
          </a:prstGeom>
          <a:noFill/>
        </p:spPr>
        <p:txBody>
          <a:bodyPr wrap="square" rtlCol="0">
            <a:spAutoFit/>
          </a:bodyPr>
          <a:lstStyle/>
          <a:p>
            <a:endParaRPr lang="nl-NL" sz="1600" b="0" dirty="0">
              <a:latin typeface="+mn-lt"/>
              <a:cs typeface="+mn-cs"/>
            </a:endParaRPr>
          </a:p>
          <a:p>
            <a:r>
              <a:rPr lang="nl-NL" sz="1600" b="0" dirty="0">
                <a:latin typeface="+mn-lt"/>
                <a:cs typeface="+mn-cs"/>
              </a:rPr>
              <a:t>Met wie?</a:t>
            </a:r>
          </a:p>
        </p:txBody>
      </p:sp>
      <p:sp>
        <p:nvSpPr>
          <p:cNvPr id="6" name="Tekstvak 5">
            <a:extLst>
              <a:ext uri="{FF2B5EF4-FFF2-40B4-BE49-F238E27FC236}">
                <a16:creationId xmlns:a16="http://schemas.microsoft.com/office/drawing/2014/main" id="{6E8C3F97-82C4-9F32-B3C4-99F4BB7775BD}"/>
              </a:ext>
            </a:extLst>
          </p:cNvPr>
          <p:cNvSpPr txBox="1"/>
          <p:nvPr/>
        </p:nvSpPr>
        <p:spPr>
          <a:xfrm>
            <a:off x="201337" y="3110876"/>
            <a:ext cx="6435208" cy="830997"/>
          </a:xfrm>
          <a:prstGeom prst="rect">
            <a:avLst/>
          </a:prstGeom>
          <a:solidFill>
            <a:schemeClr val="bg1"/>
          </a:solidFill>
          <a:ln>
            <a:solidFill>
              <a:schemeClr val="accent1"/>
            </a:solidFill>
          </a:ln>
        </p:spPr>
        <p:txBody>
          <a:bodyPr wrap="square" rtlCol="0">
            <a:spAutoFit/>
          </a:bodyPr>
          <a:lstStyle/>
          <a:p>
            <a:r>
              <a:rPr lang="nl-NL" sz="1600" dirty="0"/>
              <a:t>- Initiatiefnemers: Yvonne, Anneke, Nina, Lian, Joyce en Annet</a:t>
            </a:r>
          </a:p>
          <a:p>
            <a:r>
              <a:rPr lang="nl-NL" sz="1600" dirty="0"/>
              <a:t>- Samen met anderen uit het Mantelzorg Netwerk Vught</a:t>
            </a:r>
          </a:p>
          <a:p>
            <a:r>
              <a:rPr lang="nl-NL" sz="1600" dirty="0"/>
              <a:t>- Welke andere organisaties zijn inzetbaar en willen meedoen?</a:t>
            </a:r>
          </a:p>
        </p:txBody>
      </p:sp>
      <p:sp>
        <p:nvSpPr>
          <p:cNvPr id="7" name="Tekstvak 6">
            <a:extLst>
              <a:ext uri="{FF2B5EF4-FFF2-40B4-BE49-F238E27FC236}">
                <a16:creationId xmlns:a16="http://schemas.microsoft.com/office/drawing/2014/main" id="{B250B0E0-3C0E-F134-7618-B56D8F6A8116}"/>
              </a:ext>
            </a:extLst>
          </p:cNvPr>
          <p:cNvSpPr txBox="1"/>
          <p:nvPr/>
        </p:nvSpPr>
        <p:spPr>
          <a:xfrm>
            <a:off x="201337" y="3981719"/>
            <a:ext cx="2088970" cy="338554"/>
          </a:xfrm>
          <a:prstGeom prst="rect">
            <a:avLst/>
          </a:prstGeom>
          <a:noFill/>
        </p:spPr>
        <p:txBody>
          <a:bodyPr wrap="square" rtlCol="0">
            <a:spAutoFit/>
          </a:bodyPr>
          <a:lstStyle/>
          <a:p>
            <a:r>
              <a:rPr lang="nl-NL" sz="1600" b="0" dirty="0">
                <a:latin typeface="+mn-lt"/>
                <a:cs typeface="+mn-cs"/>
              </a:rPr>
              <a:t>Aanpak en planning</a:t>
            </a:r>
          </a:p>
        </p:txBody>
      </p:sp>
      <p:sp>
        <p:nvSpPr>
          <p:cNvPr id="9" name="Tekstvak 8">
            <a:extLst>
              <a:ext uri="{FF2B5EF4-FFF2-40B4-BE49-F238E27FC236}">
                <a16:creationId xmlns:a16="http://schemas.microsoft.com/office/drawing/2014/main" id="{2A86A6F3-8367-4D64-D9DE-E5D2541CB44C}"/>
              </a:ext>
            </a:extLst>
          </p:cNvPr>
          <p:cNvSpPr txBox="1"/>
          <p:nvPr/>
        </p:nvSpPr>
        <p:spPr>
          <a:xfrm>
            <a:off x="2122631" y="4020311"/>
            <a:ext cx="6820032" cy="1077218"/>
          </a:xfrm>
          <a:prstGeom prst="rect">
            <a:avLst/>
          </a:prstGeom>
          <a:solidFill>
            <a:schemeClr val="bg1"/>
          </a:solidFill>
          <a:ln>
            <a:solidFill>
              <a:schemeClr val="accent1"/>
            </a:solidFill>
          </a:ln>
        </p:spPr>
        <p:txBody>
          <a:bodyPr wrap="square" rtlCol="0">
            <a:spAutoFit/>
          </a:bodyPr>
          <a:lstStyle/>
          <a:p>
            <a:r>
              <a:rPr lang="nl-NL" sz="1600" dirty="0"/>
              <a:t>- Wanneer lanceren we de wegwijzer? Voorjaar 2023 </a:t>
            </a:r>
          </a:p>
          <a:p>
            <a:r>
              <a:rPr lang="nl-NL" sz="1600" dirty="0"/>
              <a:t>- We denken na over de bekendmaking, verspreiding en leuke PR</a:t>
            </a:r>
          </a:p>
          <a:p>
            <a:r>
              <a:rPr lang="nl-NL" sz="1600" dirty="0"/>
              <a:t>- Geregelde evaluatie: is de wegwijzer up-tot date?</a:t>
            </a:r>
          </a:p>
          <a:p>
            <a:r>
              <a:rPr lang="nl-NL" sz="1600" dirty="0"/>
              <a:t>- Welke bijstelling is eventueel nodig? </a:t>
            </a:r>
          </a:p>
        </p:txBody>
      </p:sp>
    </p:spTree>
    <p:extLst>
      <p:ext uri="{BB962C8B-B14F-4D97-AF65-F5344CB8AC3E}">
        <p14:creationId xmlns:p14="http://schemas.microsoft.com/office/powerpoint/2010/main" val="38506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p:txBody>
          <a:bodyPr/>
          <a:lstStyle/>
          <a:p>
            <a:r>
              <a:rPr lang="nl-NL" dirty="0"/>
              <a:t>3. Oog en waardering voor mantelzorgers</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68958" y="2274285"/>
            <a:ext cx="709001" cy="709001"/>
          </a:xfrm>
        </p:spPr>
      </p:pic>
      <p:sp>
        <p:nvSpPr>
          <p:cNvPr id="16" name="Tekstvak 15">
            <a:extLst>
              <a:ext uri="{FF2B5EF4-FFF2-40B4-BE49-F238E27FC236}">
                <a16:creationId xmlns:a16="http://schemas.microsoft.com/office/drawing/2014/main" id="{F0C05704-000D-AB0B-35A6-BD9FB4A595D6}"/>
              </a:ext>
            </a:extLst>
          </p:cNvPr>
          <p:cNvSpPr txBox="1"/>
          <p:nvPr/>
        </p:nvSpPr>
        <p:spPr>
          <a:xfrm>
            <a:off x="5242870" y="827173"/>
            <a:ext cx="2128844" cy="338554"/>
          </a:xfrm>
          <a:prstGeom prst="rect">
            <a:avLst/>
          </a:prstGeom>
          <a:noFill/>
        </p:spPr>
        <p:txBody>
          <a:bodyPr wrap="square" rtlCol="0">
            <a:spAutoFit/>
          </a:bodyPr>
          <a:lstStyle/>
          <a:p>
            <a:r>
              <a:rPr lang="nl-NL" sz="1600" b="0" dirty="0">
                <a:latin typeface="+mn-lt"/>
                <a:cs typeface="+mn-cs"/>
              </a:rPr>
              <a:t>Hoe te realiseren? </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4607" y="5628194"/>
            <a:ext cx="564329" cy="564329"/>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14241" y="5606854"/>
            <a:ext cx="1300483" cy="584775"/>
          </a:xfrm>
          <a:prstGeom prst="rect">
            <a:avLst/>
          </a:prstGeom>
          <a:noFill/>
        </p:spPr>
        <p:txBody>
          <a:bodyPr wrap="square" rtlCol="0">
            <a:spAutoFit/>
          </a:bodyPr>
          <a:lstStyle/>
          <a:p>
            <a:r>
              <a:rPr lang="nl-NL" sz="1600" b="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108247" y="921827"/>
            <a:ext cx="4495800"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Bewustzijn versterken in publieke opinie: veel mensen zijn mantelzorger, jong en oud</a:t>
            </a:r>
          </a:p>
          <a:p>
            <a:pPr marL="285750" indent="-285750">
              <a:buFontTx/>
              <a:buChar char="-"/>
            </a:pPr>
            <a:r>
              <a:rPr lang="nl-NL" sz="1600" dirty="0"/>
              <a:t>Aandacht vestigen op de situatie van mantelzorgers: hoe gaat het eigenlijk met de mantelzorger zélf?</a:t>
            </a:r>
          </a:p>
          <a:p>
            <a:pPr marL="285750" indent="-285750">
              <a:buFontTx/>
              <a:buChar char="-"/>
            </a:pPr>
            <a:r>
              <a:rPr lang="nl-NL" sz="1600" dirty="0"/>
              <a:t>Zoeken naar manieren van waardering</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5242870" y="1165727"/>
            <a:ext cx="3717818" cy="2062103"/>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dirty="0"/>
              <a:t>Campagne voor bewustwording: week van de mantelzorger</a:t>
            </a:r>
          </a:p>
          <a:p>
            <a:pPr marL="285750" indent="-285750">
              <a:buFontTx/>
              <a:buChar char="-"/>
            </a:pPr>
            <a:r>
              <a:rPr lang="nl-NL" sz="1600" b="0" dirty="0"/>
              <a:t>Informatie en bewustzijn via de media: Wat is mantelzorg, wat betekent het om mantelzorger te zijn?</a:t>
            </a:r>
          </a:p>
          <a:p>
            <a:pPr marL="285750" indent="-285750">
              <a:buFontTx/>
              <a:buChar char="-"/>
            </a:pPr>
            <a:r>
              <a:rPr lang="nl-NL" sz="1600" b="0" dirty="0"/>
              <a:t>Gebaar van waardering bieden: zoeken naar passend gebaar</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414724" y="564286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Input van mantelzorgers: wat vinden zij belangrijk als waardering?</a:t>
            </a:r>
          </a:p>
          <a:p>
            <a:pPr marL="285750" indent="-285750">
              <a:buFontTx/>
              <a:buChar char="-"/>
            </a:pPr>
            <a:r>
              <a:rPr lang="nl-NL" sz="1600" b="0" dirty="0"/>
              <a:t>Vinden van mantelzorgers (via hulpverleners, naasten en anderen) </a:t>
            </a:r>
          </a:p>
          <a:p>
            <a:pPr marL="285750" indent="-285750">
              <a:buFontTx/>
              <a:buChar char="-"/>
            </a:pPr>
            <a:r>
              <a:rPr lang="nl-NL" sz="1600" b="0" dirty="0"/>
              <a:t>Signaleren van overbelasting onder mantelzorgers</a:t>
            </a:r>
          </a:p>
          <a:p>
            <a:pPr marL="285750" indent="-285750">
              <a:buFontTx/>
              <a:buChar char="-"/>
            </a:pPr>
            <a:r>
              <a:rPr lang="nl-NL" sz="1600" b="0" dirty="0"/>
              <a:t>Wijzen op informatiepunt en ondersteuningsmogelijkheden</a:t>
            </a:r>
          </a:p>
        </p:txBody>
      </p:sp>
      <p:pic>
        <p:nvPicPr>
          <p:cNvPr id="6" name="Afbeelding 5">
            <a:extLst>
              <a:ext uri="{FF2B5EF4-FFF2-40B4-BE49-F238E27FC236}">
                <a16:creationId xmlns:a16="http://schemas.microsoft.com/office/drawing/2014/main" id="{E43C5CB0-854B-9B51-C104-4B3A6F25CC29}"/>
              </a:ext>
            </a:extLst>
          </p:cNvPr>
          <p:cNvPicPr>
            <a:picLocks noChangeAspect="1"/>
          </p:cNvPicPr>
          <p:nvPr/>
        </p:nvPicPr>
        <p:blipFill>
          <a:blip r:embed="rId6"/>
          <a:stretch>
            <a:fillRect/>
          </a:stretch>
        </p:blipFill>
        <p:spPr>
          <a:xfrm>
            <a:off x="7696200" y="6223169"/>
            <a:ext cx="1393620" cy="551641"/>
          </a:xfrm>
          <a:prstGeom prst="rect">
            <a:avLst/>
          </a:prstGeom>
        </p:spPr>
      </p:pic>
      <p:sp>
        <p:nvSpPr>
          <p:cNvPr id="5" name="Tekstvak 4">
            <a:extLst>
              <a:ext uri="{FF2B5EF4-FFF2-40B4-BE49-F238E27FC236}">
                <a16:creationId xmlns:a16="http://schemas.microsoft.com/office/drawing/2014/main" id="{3A79C604-39A7-61DC-B5CE-B425ECD1D4C8}"/>
              </a:ext>
            </a:extLst>
          </p:cNvPr>
          <p:cNvSpPr txBox="1"/>
          <p:nvPr/>
        </p:nvSpPr>
        <p:spPr>
          <a:xfrm>
            <a:off x="45996" y="2682304"/>
            <a:ext cx="1649634" cy="338554"/>
          </a:xfrm>
          <a:prstGeom prst="rect">
            <a:avLst/>
          </a:prstGeom>
          <a:noFill/>
        </p:spPr>
        <p:txBody>
          <a:bodyPr wrap="square" rtlCol="0">
            <a:spAutoFit/>
          </a:bodyPr>
          <a:lstStyle/>
          <a:p>
            <a:r>
              <a:rPr lang="nl-NL" sz="1600" b="0" dirty="0">
                <a:latin typeface="+mn-lt"/>
                <a:cs typeface="+mn-cs"/>
              </a:rPr>
              <a:t>Met wie?</a:t>
            </a:r>
          </a:p>
        </p:txBody>
      </p:sp>
      <p:sp>
        <p:nvSpPr>
          <p:cNvPr id="7" name="Tekstvak 6">
            <a:extLst>
              <a:ext uri="{FF2B5EF4-FFF2-40B4-BE49-F238E27FC236}">
                <a16:creationId xmlns:a16="http://schemas.microsoft.com/office/drawing/2014/main" id="{5D50A05B-1945-E521-3783-E4974176F601}"/>
              </a:ext>
            </a:extLst>
          </p:cNvPr>
          <p:cNvSpPr txBox="1"/>
          <p:nvPr/>
        </p:nvSpPr>
        <p:spPr>
          <a:xfrm>
            <a:off x="96457" y="2963780"/>
            <a:ext cx="4796016" cy="2554545"/>
          </a:xfrm>
          <a:prstGeom prst="rect">
            <a:avLst/>
          </a:prstGeom>
          <a:solidFill>
            <a:schemeClr val="bg1"/>
          </a:solidFill>
          <a:ln>
            <a:solidFill>
              <a:schemeClr val="accent1"/>
            </a:solidFill>
          </a:ln>
        </p:spPr>
        <p:txBody>
          <a:bodyPr wrap="square" rtlCol="0">
            <a:spAutoFit/>
          </a:bodyPr>
          <a:lstStyle/>
          <a:p>
            <a:r>
              <a:rPr lang="nl-NL" sz="1600" dirty="0"/>
              <a:t>- </a:t>
            </a:r>
            <a:r>
              <a:rPr lang="nl-NL" sz="1600" b="0" dirty="0"/>
              <a:t>Initiatiefnemers: Anja, </a:t>
            </a:r>
            <a:r>
              <a:rPr lang="nl-NL" sz="1600" b="0" dirty="0" err="1"/>
              <a:t>Gorettie</a:t>
            </a:r>
            <a:r>
              <a:rPr lang="nl-NL" sz="1600" b="0" dirty="0"/>
              <a:t>, Ingrid, Beus en Patricia</a:t>
            </a:r>
          </a:p>
          <a:p>
            <a:r>
              <a:rPr lang="nl-NL" sz="1600" b="0" dirty="0"/>
              <a:t>- Samen met anderen uit het Mantelzorg Netwerk Vught</a:t>
            </a:r>
          </a:p>
          <a:p>
            <a:r>
              <a:rPr lang="nl-NL" sz="1600" b="0" dirty="0"/>
              <a:t>- Samen met de medewerkers van het informatiepunt</a:t>
            </a:r>
          </a:p>
          <a:p>
            <a:r>
              <a:rPr lang="nl-NL" sz="1600" b="0" dirty="0"/>
              <a:t>- Met betrokkenheid van de gemeente Vught en PR-afdeling</a:t>
            </a:r>
          </a:p>
          <a:p>
            <a:r>
              <a:rPr lang="nl-NL" sz="1600" b="0" dirty="0"/>
              <a:t>- Hulpverleners als </a:t>
            </a:r>
            <a:r>
              <a:rPr lang="nl-NL" sz="1600" b="0" dirty="0" err="1"/>
              <a:t>intermediars</a:t>
            </a:r>
            <a:r>
              <a:rPr lang="nl-NL" sz="1600" b="0" dirty="0"/>
              <a:t> om mantelzorgers te vinden</a:t>
            </a:r>
            <a:endParaRPr lang="nl-NL" b="0" dirty="0"/>
          </a:p>
        </p:txBody>
      </p:sp>
      <p:sp>
        <p:nvSpPr>
          <p:cNvPr id="8" name="Tekstvak 7">
            <a:extLst>
              <a:ext uri="{FF2B5EF4-FFF2-40B4-BE49-F238E27FC236}">
                <a16:creationId xmlns:a16="http://schemas.microsoft.com/office/drawing/2014/main" id="{80928F52-5305-9B9C-587B-D28B43FBC469}"/>
              </a:ext>
            </a:extLst>
          </p:cNvPr>
          <p:cNvSpPr txBox="1"/>
          <p:nvPr/>
        </p:nvSpPr>
        <p:spPr>
          <a:xfrm>
            <a:off x="4892473" y="3259030"/>
            <a:ext cx="2173637" cy="338554"/>
          </a:xfrm>
          <a:prstGeom prst="rect">
            <a:avLst/>
          </a:prstGeom>
          <a:noFill/>
        </p:spPr>
        <p:txBody>
          <a:bodyPr wrap="square" rtlCol="0">
            <a:spAutoFit/>
          </a:bodyPr>
          <a:lstStyle/>
          <a:p>
            <a:r>
              <a:rPr lang="nl-NL" sz="1600" b="0" dirty="0">
                <a:latin typeface="+mn-lt"/>
                <a:cs typeface="+mn-cs"/>
              </a:rPr>
              <a:t>Aanpak en planning</a:t>
            </a:r>
          </a:p>
        </p:txBody>
      </p:sp>
      <p:sp>
        <p:nvSpPr>
          <p:cNvPr id="9" name="Tekstvak 8">
            <a:extLst>
              <a:ext uri="{FF2B5EF4-FFF2-40B4-BE49-F238E27FC236}">
                <a16:creationId xmlns:a16="http://schemas.microsoft.com/office/drawing/2014/main" id="{6FF2CCD2-6A29-01EF-738E-2A6B24691818}"/>
              </a:ext>
            </a:extLst>
          </p:cNvPr>
          <p:cNvSpPr txBox="1"/>
          <p:nvPr/>
        </p:nvSpPr>
        <p:spPr>
          <a:xfrm>
            <a:off x="4996471" y="3543004"/>
            <a:ext cx="4051072" cy="1815882"/>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Campagne voor bewustwording: week van de mantelzorger</a:t>
            </a:r>
          </a:p>
          <a:p>
            <a:pPr marL="285750" indent="-285750">
              <a:buFontTx/>
              <a:buChar char="-"/>
            </a:pPr>
            <a:r>
              <a:rPr lang="nl-NL" sz="1600" b="0" dirty="0"/>
              <a:t>Informatie en bewustzijn via de media: Wat is mantelzorg, wat betekent het om mantelzorger te zijn</a:t>
            </a:r>
          </a:p>
          <a:p>
            <a:pPr marL="285750" indent="-285750">
              <a:buFontTx/>
              <a:buChar char="-"/>
            </a:pPr>
            <a:r>
              <a:rPr lang="nl-NL" sz="1600" b="0" dirty="0"/>
              <a:t>Gebaar van waardering: jaarlijks met bijbehorende publiciteit.</a:t>
            </a:r>
          </a:p>
        </p:txBody>
      </p:sp>
    </p:spTree>
    <p:extLst>
      <p:ext uri="{BB962C8B-B14F-4D97-AF65-F5344CB8AC3E}">
        <p14:creationId xmlns:p14="http://schemas.microsoft.com/office/powerpoint/2010/main" val="660908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nl-NL" altLang="nl-NL" dirty="0"/>
              <a:t>Vooraf</a:t>
            </a:r>
          </a:p>
        </p:txBody>
      </p:sp>
      <p:sp>
        <p:nvSpPr>
          <p:cNvPr id="30723" name="Rectangle 3"/>
          <p:cNvSpPr>
            <a:spLocks noGrp="1" noChangeArrowheads="1"/>
          </p:cNvSpPr>
          <p:nvPr>
            <p:ph type="body" sz="half" idx="1"/>
          </p:nvPr>
        </p:nvSpPr>
        <p:spPr>
          <a:xfrm>
            <a:off x="539750" y="857902"/>
            <a:ext cx="8240713" cy="3864023"/>
          </a:xfrm>
        </p:spPr>
        <p:txBody>
          <a:bodyPr/>
          <a:lstStyle/>
          <a:p>
            <a:r>
              <a:rPr lang="nl-NL" altLang="nl-NL" sz="2400" dirty="0"/>
              <a:t>Het Mantelzorg Netwerk Vught is een samenwerking van verschillende organisaties die zich samen inzetten om mantelzorgers ondersteuning te bieden. Mantelzorgers zijn vaak sterk belast met allerlei taken en zorgen. Daarom is een luisterend oor en praktische ondersteuning belangrijk, zodat mantelzorgers er niet alleen voor staan. En het is van belang om goed aan te sluiten op de vragen van mantelzorgers zelf. In dit ‘beeldverslag’ staat onze aanpak voor 2023 en hoe we tot deze keuzes zijn gekomen. Tussendoor beschrijven we ervaringen van mantelzorgers.</a:t>
            </a:r>
            <a:endParaRPr lang="nl-NL" altLang="nl-NL" dirty="0"/>
          </a:p>
          <a:p>
            <a:pPr marL="1587" lvl="1" indent="0">
              <a:buNone/>
            </a:pPr>
            <a:r>
              <a:rPr lang="en-US" altLang="nl-NL" sz="1800" dirty="0"/>
              <a:t>‘</a:t>
            </a:r>
          </a:p>
        </p:txBody>
      </p:sp>
      <p:pic>
        <p:nvPicPr>
          <p:cNvPr id="4" name="Afbeelding 3">
            <a:extLst>
              <a:ext uri="{FF2B5EF4-FFF2-40B4-BE49-F238E27FC236}">
                <a16:creationId xmlns:a16="http://schemas.microsoft.com/office/drawing/2014/main" id="{361E7FA6-3348-479C-94E7-BB4DD8C0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 y="4649855"/>
            <a:ext cx="8810625" cy="2057400"/>
          </a:xfrm>
          <a:prstGeom prst="rect">
            <a:avLst/>
          </a:prstGeom>
        </p:spPr>
      </p:pic>
      <p:pic>
        <p:nvPicPr>
          <p:cNvPr id="5" name="Afbeelding 4">
            <a:extLst>
              <a:ext uri="{FF2B5EF4-FFF2-40B4-BE49-F238E27FC236}">
                <a16:creationId xmlns:a16="http://schemas.microsoft.com/office/drawing/2014/main" id="{81FDDD10-F8CB-53F1-5853-ADAD84407EFA}"/>
              </a:ext>
            </a:extLst>
          </p:cNvPr>
          <p:cNvPicPr>
            <a:picLocks noChangeAspect="1"/>
          </p:cNvPicPr>
          <p:nvPr/>
        </p:nvPicPr>
        <p:blipFill>
          <a:blip r:embed="rId3"/>
          <a:stretch>
            <a:fillRect/>
          </a:stretch>
        </p:blipFill>
        <p:spPr>
          <a:xfrm>
            <a:off x="5782291" y="6012251"/>
            <a:ext cx="1755800" cy="695004"/>
          </a:xfrm>
          <a:prstGeom prst="rect">
            <a:avLst/>
          </a:prstGeom>
        </p:spPr>
      </p:pic>
    </p:spTree>
    <p:extLst>
      <p:ext uri="{BB962C8B-B14F-4D97-AF65-F5344CB8AC3E}">
        <p14:creationId xmlns:p14="http://schemas.microsoft.com/office/powerpoint/2010/main" val="422625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p>
        </p:txBody>
      </p:sp>
      <p:sp>
        <p:nvSpPr>
          <p:cNvPr id="34819" name="Rectangle 3"/>
          <p:cNvSpPr>
            <a:spLocks noGrp="1" noChangeArrowheads="1"/>
          </p:cNvSpPr>
          <p:nvPr>
            <p:ph type="body" sz="half" idx="2"/>
          </p:nvPr>
        </p:nvSpPr>
        <p:spPr>
          <a:xfrm>
            <a:off x="2670551" y="903635"/>
            <a:ext cx="6192688" cy="5050730"/>
          </a:xfrm>
        </p:spPr>
        <p:txBody>
          <a:bodyPr/>
          <a:lstStyle/>
          <a:p>
            <a:r>
              <a:rPr lang="nl-NL" sz="2400" dirty="0"/>
              <a:t>‘Mijn familie vindt het heel normaal dat ik al die zorg op mij neem. Ik voel mij daarin alleen staan.’</a:t>
            </a:r>
          </a:p>
          <a:p>
            <a:endParaRPr lang="nl-NL" sz="2400" dirty="0"/>
          </a:p>
          <a:p>
            <a:r>
              <a:rPr lang="nl-NL" sz="2400" dirty="0"/>
              <a:t>‘Mijn huisarts verwees mij naar de praktijkondersteuner. Die gesprekken hebben mij geholpen.’</a:t>
            </a:r>
          </a:p>
          <a:p>
            <a:endParaRPr lang="nl-NL" sz="2400" dirty="0"/>
          </a:p>
          <a:p>
            <a:r>
              <a:rPr lang="nl-NL" sz="2400" dirty="0"/>
              <a:t>‘Een luisterend oor en aandacht, maakt niet uit van wie</a:t>
            </a:r>
            <a:r>
              <a:rPr lang="nl-NL" sz="2400" b="1" dirty="0"/>
              <a:t>.’ </a:t>
            </a:r>
          </a:p>
          <a:p>
            <a:endParaRPr lang="nl-NL" sz="2400" b="1" dirty="0"/>
          </a:p>
          <a:p>
            <a:r>
              <a:rPr lang="nl-NL" sz="2400" dirty="0"/>
              <a:t>Mensen zien zichzelf vaak niet direct als mantelzorger, ook al nemen zij veel taken op zich en zijn ze vaak flink belast of overbelast. </a:t>
            </a:r>
          </a:p>
          <a:p>
            <a:endParaRPr lang="nl-NL" sz="2400" b="1" dirty="0"/>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5" name="Afbeelding 4">
            <a:extLst>
              <a:ext uri="{FF2B5EF4-FFF2-40B4-BE49-F238E27FC236}">
                <a16:creationId xmlns:a16="http://schemas.microsoft.com/office/drawing/2014/main" id="{DC1E69DD-B0AD-D887-BF10-8A4063C5C4DE}"/>
              </a:ext>
            </a:extLst>
          </p:cNvPr>
          <p:cNvPicPr>
            <a:picLocks noChangeAspect="1"/>
          </p:cNvPicPr>
          <p:nvPr/>
        </p:nvPicPr>
        <p:blipFill>
          <a:blip r:embed="rId3"/>
          <a:stretch>
            <a:fillRect/>
          </a:stretch>
        </p:blipFill>
        <p:spPr>
          <a:xfrm>
            <a:off x="7540646" y="1800837"/>
            <a:ext cx="810838" cy="810838"/>
          </a:xfrm>
          <a:prstGeom prst="rect">
            <a:avLst/>
          </a:prstGeom>
        </p:spPr>
      </p:pic>
      <p:pic>
        <p:nvPicPr>
          <p:cNvPr id="6" name="Afbeelding 5">
            <a:extLst>
              <a:ext uri="{FF2B5EF4-FFF2-40B4-BE49-F238E27FC236}">
                <a16:creationId xmlns:a16="http://schemas.microsoft.com/office/drawing/2014/main" id="{DA4EB09D-9221-B6B8-D7F0-AE2517CB50F8}"/>
              </a:ext>
            </a:extLst>
          </p:cNvPr>
          <p:cNvPicPr>
            <a:picLocks noChangeAspect="1"/>
          </p:cNvPicPr>
          <p:nvPr/>
        </p:nvPicPr>
        <p:blipFill>
          <a:blip r:embed="rId3"/>
          <a:stretch>
            <a:fillRect/>
          </a:stretch>
        </p:blipFill>
        <p:spPr>
          <a:xfrm>
            <a:off x="4754916" y="3427228"/>
            <a:ext cx="810838" cy="810838"/>
          </a:xfrm>
          <a:prstGeom prst="rect">
            <a:avLst/>
          </a:prstGeom>
        </p:spPr>
      </p:pic>
    </p:spTree>
    <p:extLst>
      <p:ext uri="{BB962C8B-B14F-4D97-AF65-F5344CB8AC3E}">
        <p14:creationId xmlns:p14="http://schemas.microsoft.com/office/powerpoint/2010/main" val="4000319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511DC-5F44-4792-09A1-66C8D6E33BEB}"/>
              </a:ext>
            </a:extLst>
          </p:cNvPr>
          <p:cNvSpPr>
            <a:spLocks noGrp="1"/>
          </p:cNvSpPr>
          <p:nvPr>
            <p:ph type="title"/>
          </p:nvPr>
        </p:nvSpPr>
        <p:spPr/>
        <p:txBody>
          <a:bodyPr/>
          <a:lstStyle/>
          <a:p>
            <a:r>
              <a:rPr lang="nl-NL" dirty="0"/>
              <a:t>4. Versterken Mantelzorg Netwerk Vught</a:t>
            </a:r>
          </a:p>
        </p:txBody>
      </p:sp>
      <p:sp>
        <p:nvSpPr>
          <p:cNvPr id="4" name="Tijdelijke aanduiding voor tekst 3">
            <a:extLst>
              <a:ext uri="{FF2B5EF4-FFF2-40B4-BE49-F238E27FC236}">
                <a16:creationId xmlns:a16="http://schemas.microsoft.com/office/drawing/2014/main" id="{ED78C8D4-DBE2-EC29-D172-19595317FE09}"/>
              </a:ext>
            </a:extLst>
          </p:cNvPr>
          <p:cNvSpPr>
            <a:spLocks noGrp="1"/>
          </p:cNvSpPr>
          <p:nvPr>
            <p:ph type="body" sz="half" idx="2"/>
          </p:nvPr>
        </p:nvSpPr>
        <p:spPr>
          <a:xfrm>
            <a:off x="1343692" y="1261379"/>
            <a:ext cx="2339164" cy="797442"/>
          </a:xfrm>
        </p:spPr>
        <p:txBody>
          <a:bodyPr/>
          <a:lstStyle/>
          <a:p>
            <a:pPr algn="ctr"/>
            <a:r>
              <a:rPr lang="nl-NL" sz="1600"/>
              <a:t>Waarmee wil je (wens) of ga je (voornemen) komend jaar aan de slag? </a:t>
            </a:r>
          </a:p>
        </p:txBody>
      </p:sp>
      <p:pic>
        <p:nvPicPr>
          <p:cNvPr id="13" name="Tijdelijke aanduiding voor inhoud 12" descr="Proost silhouet">
            <a:extLst>
              <a:ext uri="{FF2B5EF4-FFF2-40B4-BE49-F238E27FC236}">
                <a16:creationId xmlns:a16="http://schemas.microsoft.com/office/drawing/2014/main" id="{2148D68E-9188-169A-BDC0-A913F81B722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8975" y="5147174"/>
            <a:ext cx="1349319" cy="1349319"/>
          </a:xfrm>
        </p:spPr>
      </p:pic>
      <p:pic>
        <p:nvPicPr>
          <p:cNvPr id="15" name="Graphic 14" descr="Denkwolkje silhouet">
            <a:extLst>
              <a:ext uri="{FF2B5EF4-FFF2-40B4-BE49-F238E27FC236}">
                <a16:creationId xmlns:a16="http://schemas.microsoft.com/office/drawing/2014/main" id="{362D643E-96C7-4392-4136-C8D9E42DD1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076" y="618810"/>
            <a:ext cx="4704396" cy="2589029"/>
          </a:xfrm>
          <a:prstGeom prst="rect">
            <a:avLst/>
          </a:prstGeom>
        </p:spPr>
      </p:pic>
      <p:sp>
        <p:nvSpPr>
          <p:cNvPr id="16" name="Tekstvak 15">
            <a:extLst>
              <a:ext uri="{FF2B5EF4-FFF2-40B4-BE49-F238E27FC236}">
                <a16:creationId xmlns:a16="http://schemas.microsoft.com/office/drawing/2014/main" id="{F0C05704-000D-AB0B-35A6-BD9FB4A595D6}"/>
              </a:ext>
            </a:extLst>
          </p:cNvPr>
          <p:cNvSpPr txBox="1"/>
          <p:nvPr/>
        </p:nvSpPr>
        <p:spPr>
          <a:xfrm>
            <a:off x="4539084" y="3206627"/>
            <a:ext cx="1809123" cy="338554"/>
          </a:xfrm>
          <a:prstGeom prst="rect">
            <a:avLst/>
          </a:prstGeom>
          <a:noFill/>
        </p:spPr>
        <p:txBody>
          <a:bodyPr wrap="square" rtlCol="0">
            <a:spAutoFit/>
          </a:bodyPr>
          <a:lstStyle/>
          <a:p>
            <a:r>
              <a:rPr lang="nl-NL" sz="1600" dirty="0">
                <a:latin typeface="+mn-lt"/>
                <a:cs typeface="+mn-cs"/>
              </a:rPr>
              <a:t>Activiteiten</a:t>
            </a:r>
          </a:p>
        </p:txBody>
      </p:sp>
      <p:pic>
        <p:nvPicPr>
          <p:cNvPr id="20" name="Graphic 19" descr="Groep mannen silhouet">
            <a:extLst>
              <a:ext uri="{FF2B5EF4-FFF2-40B4-BE49-F238E27FC236}">
                <a16:creationId xmlns:a16="http://schemas.microsoft.com/office/drawing/2014/main" id="{F95AF300-334A-6E9A-4F8D-E5A8C93081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1351" y="3518040"/>
            <a:ext cx="1265274" cy="1265274"/>
          </a:xfrm>
          <a:prstGeom prst="rect">
            <a:avLst/>
          </a:prstGeom>
        </p:spPr>
      </p:pic>
      <p:sp>
        <p:nvSpPr>
          <p:cNvPr id="21" name="Tekstvak 20">
            <a:extLst>
              <a:ext uri="{FF2B5EF4-FFF2-40B4-BE49-F238E27FC236}">
                <a16:creationId xmlns:a16="http://schemas.microsoft.com/office/drawing/2014/main" id="{091C60C9-AF23-6318-E07E-EE387E20150D}"/>
              </a:ext>
            </a:extLst>
          </p:cNvPr>
          <p:cNvSpPr txBox="1"/>
          <p:nvPr/>
        </p:nvSpPr>
        <p:spPr>
          <a:xfrm>
            <a:off x="1695630" y="5120656"/>
            <a:ext cx="7007874" cy="338554"/>
          </a:xfrm>
          <a:prstGeom prst="rect">
            <a:avLst/>
          </a:prstGeom>
          <a:noFill/>
        </p:spPr>
        <p:txBody>
          <a:bodyPr wrap="square" rtlCol="0">
            <a:spAutoFit/>
          </a:bodyPr>
          <a:lstStyle/>
          <a:p>
            <a:r>
              <a:rPr lang="nl-NL" sz="1600" dirty="0">
                <a:latin typeface="+mn-lt"/>
                <a:cs typeface="+mn-cs"/>
              </a:rPr>
              <a:t>Voorwaarde voor succes</a:t>
            </a:r>
          </a:p>
        </p:txBody>
      </p:sp>
      <p:sp>
        <p:nvSpPr>
          <p:cNvPr id="22" name="Tekstvak 21">
            <a:extLst>
              <a:ext uri="{FF2B5EF4-FFF2-40B4-BE49-F238E27FC236}">
                <a16:creationId xmlns:a16="http://schemas.microsoft.com/office/drawing/2014/main" id="{FB80F688-34F7-659D-98C1-C2E963719662}"/>
              </a:ext>
            </a:extLst>
          </p:cNvPr>
          <p:cNvSpPr txBox="1"/>
          <p:nvPr/>
        </p:nvSpPr>
        <p:spPr>
          <a:xfrm>
            <a:off x="4539084" y="1085427"/>
            <a:ext cx="4253023" cy="1569660"/>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Samenwerking versterken</a:t>
            </a:r>
          </a:p>
          <a:p>
            <a:pPr marL="285750" indent="-285750">
              <a:buFontTx/>
              <a:buChar char="-"/>
            </a:pPr>
            <a:r>
              <a:rPr lang="nl-NL" sz="1600" b="0" dirty="0"/>
              <a:t>Elkaars organisaties leren kennen</a:t>
            </a:r>
          </a:p>
          <a:p>
            <a:pPr marL="285750" indent="-285750">
              <a:buFontTx/>
              <a:buChar char="-"/>
            </a:pPr>
            <a:r>
              <a:rPr lang="nl-NL" sz="1600" b="0" dirty="0"/>
              <a:t>Weten waarvoor je terecht kan</a:t>
            </a:r>
          </a:p>
          <a:p>
            <a:pPr marL="285750" indent="-285750">
              <a:buFontTx/>
              <a:buChar char="-"/>
            </a:pPr>
            <a:r>
              <a:rPr lang="nl-NL" sz="1600" b="0" dirty="0"/>
              <a:t>Elkaar ontmoeten (informeel)</a:t>
            </a:r>
          </a:p>
          <a:p>
            <a:pPr marL="285750" indent="-285750">
              <a:buFontTx/>
              <a:buChar char="-"/>
            </a:pPr>
            <a:r>
              <a:rPr lang="nl-NL" sz="1600" b="0" dirty="0"/>
              <a:t>Elkaar leren kennen</a:t>
            </a:r>
          </a:p>
          <a:p>
            <a:pPr marL="285750" indent="-285750">
              <a:buFontTx/>
              <a:buChar char="-"/>
            </a:pPr>
            <a:r>
              <a:rPr lang="nl-NL" sz="1600" b="0" dirty="0"/>
              <a:t>Weten wat ieder doet </a:t>
            </a:r>
          </a:p>
        </p:txBody>
      </p:sp>
      <p:sp>
        <p:nvSpPr>
          <p:cNvPr id="23" name="Tekstvak 22">
            <a:extLst>
              <a:ext uri="{FF2B5EF4-FFF2-40B4-BE49-F238E27FC236}">
                <a16:creationId xmlns:a16="http://schemas.microsoft.com/office/drawing/2014/main" id="{68BB334F-A100-8E00-E632-56335B35571D}"/>
              </a:ext>
            </a:extLst>
          </p:cNvPr>
          <p:cNvSpPr txBox="1"/>
          <p:nvPr/>
        </p:nvSpPr>
        <p:spPr>
          <a:xfrm>
            <a:off x="539750" y="3610160"/>
            <a:ext cx="6435208" cy="1323439"/>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Netwerkborrel of lunch met themabijeenkomsten (op wisselende locaties)</a:t>
            </a:r>
          </a:p>
          <a:p>
            <a:pPr marL="285750" indent="-285750">
              <a:buFontTx/>
              <a:buChar char="-"/>
            </a:pPr>
            <a:r>
              <a:rPr lang="nl-NL" sz="1600" b="0" dirty="0"/>
              <a:t>Samenwerken om het informatie- en inlooppunt te realiseren en succesvol te maken</a:t>
            </a:r>
          </a:p>
          <a:p>
            <a:pPr marL="285750" indent="-285750">
              <a:buFontTx/>
              <a:buChar char="-"/>
            </a:pPr>
            <a:r>
              <a:rPr lang="nl-NL" sz="1600" b="0" dirty="0"/>
              <a:t>Jaarlijkse bespreking van de (nieuwe) gezamenlijke activiteiten</a:t>
            </a:r>
          </a:p>
        </p:txBody>
      </p:sp>
      <p:sp>
        <p:nvSpPr>
          <p:cNvPr id="24" name="Tekstvak 23">
            <a:extLst>
              <a:ext uri="{FF2B5EF4-FFF2-40B4-BE49-F238E27FC236}">
                <a16:creationId xmlns:a16="http://schemas.microsoft.com/office/drawing/2014/main" id="{22C4536A-E920-7EC5-6416-8BCE8247F56C}"/>
              </a:ext>
            </a:extLst>
          </p:cNvPr>
          <p:cNvSpPr txBox="1"/>
          <p:nvPr/>
        </p:nvSpPr>
        <p:spPr>
          <a:xfrm>
            <a:off x="1695630" y="5480920"/>
            <a:ext cx="6820032" cy="1077218"/>
          </a:xfrm>
          <a:prstGeom prst="rect">
            <a:avLst/>
          </a:prstGeom>
          <a:solidFill>
            <a:schemeClr val="bg1"/>
          </a:solidFill>
          <a:ln>
            <a:solidFill>
              <a:schemeClr val="accent1"/>
            </a:solidFill>
          </a:ln>
        </p:spPr>
        <p:txBody>
          <a:bodyPr wrap="square" rtlCol="0">
            <a:spAutoFit/>
          </a:bodyPr>
          <a:lstStyle/>
          <a:p>
            <a:pPr marL="285750" indent="-285750">
              <a:buFontTx/>
              <a:buChar char="-"/>
            </a:pPr>
            <a:r>
              <a:rPr lang="nl-NL" sz="1600" b="0" dirty="0"/>
              <a:t>Input van mantelzorgers: wat vinden zij belangrijk?</a:t>
            </a:r>
          </a:p>
          <a:p>
            <a:pPr marL="285750" indent="-285750">
              <a:buFontTx/>
              <a:buChar char="-"/>
            </a:pPr>
            <a:r>
              <a:rPr lang="nl-NL" sz="1600" b="0" dirty="0"/>
              <a:t>Elkaar ontmoeten en met elkaar optrekken</a:t>
            </a:r>
          </a:p>
          <a:p>
            <a:pPr marL="285750" indent="-285750">
              <a:buFontTx/>
              <a:buChar char="-"/>
            </a:pPr>
            <a:r>
              <a:rPr lang="nl-NL" sz="1600" b="0" dirty="0"/>
              <a:t>Commitment over de gezamenlijke activiteiten</a:t>
            </a:r>
          </a:p>
          <a:p>
            <a:pPr marL="285750" indent="-285750">
              <a:buFontTx/>
              <a:buChar char="-"/>
            </a:pPr>
            <a:r>
              <a:rPr lang="nl-NL" sz="1600" b="0" dirty="0"/>
              <a:t>Actieve deelname (wederkerigheid)</a:t>
            </a:r>
          </a:p>
        </p:txBody>
      </p:sp>
      <p:pic>
        <p:nvPicPr>
          <p:cNvPr id="6" name="Afbeelding 5">
            <a:extLst>
              <a:ext uri="{FF2B5EF4-FFF2-40B4-BE49-F238E27FC236}">
                <a16:creationId xmlns:a16="http://schemas.microsoft.com/office/drawing/2014/main" id="{2057A7C9-1186-ACB8-AAB0-35B870BF02E7}"/>
              </a:ext>
            </a:extLst>
          </p:cNvPr>
          <p:cNvPicPr>
            <a:picLocks noChangeAspect="1"/>
          </p:cNvPicPr>
          <p:nvPr/>
        </p:nvPicPr>
        <p:blipFill>
          <a:blip r:embed="rId8"/>
          <a:stretch>
            <a:fillRect/>
          </a:stretch>
        </p:blipFill>
        <p:spPr>
          <a:xfrm>
            <a:off x="7448370" y="6045492"/>
            <a:ext cx="1515242" cy="599783"/>
          </a:xfrm>
          <a:prstGeom prst="rect">
            <a:avLst/>
          </a:prstGeom>
        </p:spPr>
      </p:pic>
    </p:spTree>
    <p:extLst>
      <p:ext uri="{BB962C8B-B14F-4D97-AF65-F5344CB8AC3E}">
        <p14:creationId xmlns:p14="http://schemas.microsoft.com/office/powerpoint/2010/main" val="2180270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nl-NL" altLang="nl-NL" dirty="0"/>
              <a:t>Besluit</a:t>
            </a:r>
          </a:p>
        </p:txBody>
      </p:sp>
      <p:sp>
        <p:nvSpPr>
          <p:cNvPr id="30723" name="Rectangle 3"/>
          <p:cNvSpPr>
            <a:spLocks noGrp="1" noChangeArrowheads="1"/>
          </p:cNvSpPr>
          <p:nvPr>
            <p:ph type="body" sz="half" idx="1"/>
          </p:nvPr>
        </p:nvSpPr>
        <p:spPr>
          <a:xfrm>
            <a:off x="539750" y="857902"/>
            <a:ext cx="8240713" cy="3864023"/>
          </a:xfrm>
        </p:spPr>
        <p:txBody>
          <a:bodyPr/>
          <a:lstStyle/>
          <a:p>
            <a:r>
              <a:rPr lang="nl-NL" altLang="nl-NL" dirty="0"/>
              <a:t>Alle betrokken organisaties van het Mantelzorg Netwerk Vught hebben zich de afgelopen periode sterk ingezet voor de versterking van de samenwerking. </a:t>
            </a:r>
          </a:p>
          <a:p>
            <a:r>
              <a:rPr lang="nl-NL" altLang="nl-NL" dirty="0"/>
              <a:t>De komende periode gaat elk groepje aan de slag met de gekozen onderwerpen. </a:t>
            </a:r>
          </a:p>
          <a:p>
            <a:endParaRPr lang="nl-NL" altLang="nl-NL" dirty="0"/>
          </a:p>
          <a:p>
            <a:r>
              <a:rPr lang="nl-NL" altLang="nl-NL" dirty="0"/>
              <a:t>Dit resulteert in een inloop- en informatiepunt voor mantelzorgers; een wegwijzer voor hulpverleners, vrijwilligers en mantelzorgers; en een prettige vorm van mantelzorgwaardering. Dit alles komt de ondersteuning van mantelzorgers ten goede en dat is precies het uitgangspunt: oog voor mantelzorgers, nu en in de komende jaren! </a:t>
            </a:r>
            <a:endParaRPr lang="en-US" altLang="nl-NL" dirty="0"/>
          </a:p>
        </p:txBody>
      </p:sp>
      <p:pic>
        <p:nvPicPr>
          <p:cNvPr id="4" name="Afbeelding 3">
            <a:extLst>
              <a:ext uri="{FF2B5EF4-FFF2-40B4-BE49-F238E27FC236}">
                <a16:creationId xmlns:a16="http://schemas.microsoft.com/office/drawing/2014/main" id="{361E7FA6-3348-479C-94E7-BB4DD8C0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7" y="4649855"/>
            <a:ext cx="8810625" cy="2057400"/>
          </a:xfrm>
          <a:prstGeom prst="rect">
            <a:avLst/>
          </a:prstGeom>
        </p:spPr>
      </p:pic>
      <p:pic>
        <p:nvPicPr>
          <p:cNvPr id="5" name="Afbeelding 4">
            <a:extLst>
              <a:ext uri="{FF2B5EF4-FFF2-40B4-BE49-F238E27FC236}">
                <a16:creationId xmlns:a16="http://schemas.microsoft.com/office/drawing/2014/main" id="{81FDDD10-F8CB-53F1-5853-ADAD84407EFA}"/>
              </a:ext>
            </a:extLst>
          </p:cNvPr>
          <p:cNvPicPr>
            <a:picLocks noChangeAspect="1"/>
          </p:cNvPicPr>
          <p:nvPr/>
        </p:nvPicPr>
        <p:blipFill>
          <a:blip r:embed="rId3"/>
          <a:stretch>
            <a:fillRect/>
          </a:stretch>
        </p:blipFill>
        <p:spPr>
          <a:xfrm>
            <a:off x="5782291" y="6012251"/>
            <a:ext cx="1755800" cy="695004"/>
          </a:xfrm>
          <a:prstGeom prst="rect">
            <a:avLst/>
          </a:prstGeom>
        </p:spPr>
      </p:pic>
      <p:pic>
        <p:nvPicPr>
          <p:cNvPr id="2" name="Afbeelding 1">
            <a:extLst>
              <a:ext uri="{FF2B5EF4-FFF2-40B4-BE49-F238E27FC236}">
                <a16:creationId xmlns:a16="http://schemas.microsoft.com/office/drawing/2014/main" id="{D3B2562E-993A-8E78-1046-C08440A9D20A}"/>
              </a:ext>
            </a:extLst>
          </p:cNvPr>
          <p:cNvPicPr>
            <a:picLocks noChangeAspect="1"/>
          </p:cNvPicPr>
          <p:nvPr/>
        </p:nvPicPr>
        <p:blipFill>
          <a:blip r:embed="rId4"/>
          <a:stretch>
            <a:fillRect/>
          </a:stretch>
        </p:blipFill>
        <p:spPr>
          <a:xfrm>
            <a:off x="7076755" y="61055"/>
            <a:ext cx="756500" cy="754514"/>
          </a:xfrm>
          <a:prstGeom prst="rect">
            <a:avLst/>
          </a:prstGeom>
        </p:spPr>
      </p:pic>
      <p:pic>
        <p:nvPicPr>
          <p:cNvPr id="3" name="Afbeelding 2">
            <a:extLst>
              <a:ext uri="{FF2B5EF4-FFF2-40B4-BE49-F238E27FC236}">
                <a16:creationId xmlns:a16="http://schemas.microsoft.com/office/drawing/2014/main" id="{61D1A44A-EF8B-31D2-F468-D8511D05FC78}"/>
              </a:ext>
            </a:extLst>
          </p:cNvPr>
          <p:cNvPicPr>
            <a:picLocks noChangeAspect="1"/>
          </p:cNvPicPr>
          <p:nvPr/>
        </p:nvPicPr>
        <p:blipFill>
          <a:blip r:embed="rId5"/>
          <a:stretch>
            <a:fillRect/>
          </a:stretch>
        </p:blipFill>
        <p:spPr>
          <a:xfrm>
            <a:off x="7773988" y="5791761"/>
            <a:ext cx="853514" cy="853514"/>
          </a:xfrm>
          <a:prstGeom prst="rect">
            <a:avLst/>
          </a:prstGeom>
        </p:spPr>
      </p:pic>
    </p:spTree>
    <p:extLst>
      <p:ext uri="{BB962C8B-B14F-4D97-AF65-F5344CB8AC3E}">
        <p14:creationId xmlns:p14="http://schemas.microsoft.com/office/powerpoint/2010/main" val="249093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i="1" dirty="0"/>
              <a:t>Mantelzorgers aan het woord</a:t>
            </a:r>
            <a:endParaRPr lang="nl-NL" altLang="nl-NL" dirty="0"/>
          </a:p>
        </p:txBody>
      </p:sp>
      <p:sp>
        <p:nvSpPr>
          <p:cNvPr id="34819" name="Rectangle 3"/>
          <p:cNvSpPr>
            <a:spLocks noGrp="1" noChangeArrowheads="1"/>
          </p:cNvSpPr>
          <p:nvPr>
            <p:ph type="body" sz="half" idx="2"/>
          </p:nvPr>
        </p:nvSpPr>
        <p:spPr>
          <a:xfrm>
            <a:off x="2699792" y="1174180"/>
            <a:ext cx="6192688" cy="5050730"/>
          </a:xfrm>
        </p:spPr>
        <p:txBody>
          <a:bodyPr/>
          <a:lstStyle/>
          <a:p>
            <a:r>
              <a:rPr lang="nl-NL" sz="2400" dirty="0"/>
              <a:t>‘Ik was mij er eerst niet van bewust dat ik mantelzorger ben. Je staat er eigenlijk niet vaak bij stil hoe druk en moe je kan zijn, je moet en gaat gewoon door.’</a:t>
            </a:r>
          </a:p>
          <a:p>
            <a:endParaRPr lang="nl-NL" sz="2400" dirty="0"/>
          </a:p>
          <a:p>
            <a:r>
              <a:rPr lang="nl-NL" sz="2400" dirty="0"/>
              <a:t>‘Het is lastig om je weg te vinden en de juiste informatie te vinden. En het is best moeilijk om hulp voor jezelf te vragen</a:t>
            </a:r>
            <a:r>
              <a:rPr lang="nl-NL" sz="2400" b="1" dirty="0"/>
              <a:t>.’</a:t>
            </a:r>
            <a:r>
              <a:rPr lang="nl-NL" sz="2400" dirty="0"/>
              <a:t> </a:t>
            </a:r>
          </a:p>
          <a:p>
            <a:endParaRPr lang="nl-NL" sz="2400" dirty="0"/>
          </a:p>
          <a:p>
            <a:r>
              <a:rPr lang="nl-NL" sz="2400" dirty="0"/>
              <a:t>‘Het is heel fijn om met anderen je ervaringen en je gevoel te kunnen delen én erkenning en herkenning te vinden.‘</a:t>
            </a:r>
            <a:endParaRPr lang="nl-NL" sz="2400" b="1" dirty="0"/>
          </a:p>
          <a:p>
            <a:endParaRPr lang="nl-NL" sz="2400" b="1" dirty="0"/>
          </a:p>
          <a:p>
            <a:endParaRPr lang="nl-NL" sz="2400" b="1" dirty="0"/>
          </a:p>
          <a:p>
            <a:pPr marL="1587" lvl="1" indent="0">
              <a:buNone/>
            </a:pPr>
            <a:endParaRPr lang="en-US" altLang="nl-NL" sz="1800" b="1" dirty="0"/>
          </a:p>
        </p:txBody>
      </p:sp>
      <p:pic>
        <p:nvPicPr>
          <p:cNvPr id="3" name="Afbeelding 2">
            <a:extLst>
              <a:ext uri="{FF2B5EF4-FFF2-40B4-BE49-F238E27FC236}">
                <a16:creationId xmlns:a16="http://schemas.microsoft.com/office/drawing/2014/main" id="{4F78B61F-7C3F-48A6-BC61-2A67CA30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2171700" cy="5581650"/>
          </a:xfrm>
          <a:prstGeom prst="rect">
            <a:avLst/>
          </a:prstGeom>
        </p:spPr>
      </p:pic>
      <p:pic>
        <p:nvPicPr>
          <p:cNvPr id="4" name="Afbeelding 3">
            <a:extLst>
              <a:ext uri="{FF2B5EF4-FFF2-40B4-BE49-F238E27FC236}">
                <a16:creationId xmlns:a16="http://schemas.microsoft.com/office/drawing/2014/main" id="{3D4A5B17-DE33-B53A-4F0A-23D2AAF9EB46}"/>
              </a:ext>
            </a:extLst>
          </p:cNvPr>
          <p:cNvPicPr>
            <a:picLocks noChangeAspect="1"/>
          </p:cNvPicPr>
          <p:nvPr/>
        </p:nvPicPr>
        <p:blipFill>
          <a:blip r:embed="rId3"/>
          <a:stretch>
            <a:fillRect/>
          </a:stretch>
        </p:blipFill>
        <p:spPr>
          <a:xfrm>
            <a:off x="5766895" y="6061272"/>
            <a:ext cx="1755800" cy="695004"/>
          </a:xfrm>
          <a:prstGeom prst="rect">
            <a:avLst/>
          </a:prstGeom>
        </p:spPr>
      </p:pic>
      <p:pic>
        <p:nvPicPr>
          <p:cNvPr id="5" name="Afbeelding 4">
            <a:extLst>
              <a:ext uri="{FF2B5EF4-FFF2-40B4-BE49-F238E27FC236}">
                <a16:creationId xmlns:a16="http://schemas.microsoft.com/office/drawing/2014/main" id="{74B2AD54-5999-A2B6-6AD5-5F4C950E6997}"/>
              </a:ext>
            </a:extLst>
          </p:cNvPr>
          <p:cNvPicPr>
            <a:picLocks noChangeAspect="1"/>
          </p:cNvPicPr>
          <p:nvPr/>
        </p:nvPicPr>
        <p:blipFill>
          <a:blip r:embed="rId4"/>
          <a:stretch>
            <a:fillRect/>
          </a:stretch>
        </p:blipFill>
        <p:spPr>
          <a:xfrm>
            <a:off x="6964326" y="-34734"/>
            <a:ext cx="809662" cy="809662"/>
          </a:xfrm>
          <a:prstGeom prst="rect">
            <a:avLst/>
          </a:prstGeom>
        </p:spPr>
      </p:pic>
      <p:pic>
        <p:nvPicPr>
          <p:cNvPr id="6" name="Afbeelding 5">
            <a:extLst>
              <a:ext uri="{FF2B5EF4-FFF2-40B4-BE49-F238E27FC236}">
                <a16:creationId xmlns:a16="http://schemas.microsoft.com/office/drawing/2014/main" id="{81FDECDF-501F-0D76-1984-23C28D74C13A}"/>
              </a:ext>
            </a:extLst>
          </p:cNvPr>
          <p:cNvPicPr>
            <a:picLocks noChangeAspect="1"/>
          </p:cNvPicPr>
          <p:nvPr/>
        </p:nvPicPr>
        <p:blipFill>
          <a:blip r:embed="rId5"/>
          <a:stretch>
            <a:fillRect/>
          </a:stretch>
        </p:blipFill>
        <p:spPr>
          <a:xfrm>
            <a:off x="6964326" y="2385520"/>
            <a:ext cx="810838" cy="810838"/>
          </a:xfrm>
          <a:prstGeom prst="rect">
            <a:avLst/>
          </a:prstGeom>
        </p:spPr>
      </p:pic>
      <p:pic>
        <p:nvPicPr>
          <p:cNvPr id="7" name="Afbeelding 6">
            <a:extLst>
              <a:ext uri="{FF2B5EF4-FFF2-40B4-BE49-F238E27FC236}">
                <a16:creationId xmlns:a16="http://schemas.microsoft.com/office/drawing/2014/main" id="{43C94BBC-AE0D-18FC-396C-5F91BF72DE4C}"/>
              </a:ext>
            </a:extLst>
          </p:cNvPr>
          <p:cNvPicPr>
            <a:picLocks noChangeAspect="1"/>
          </p:cNvPicPr>
          <p:nvPr/>
        </p:nvPicPr>
        <p:blipFill>
          <a:blip r:embed="rId5"/>
          <a:stretch>
            <a:fillRect/>
          </a:stretch>
        </p:blipFill>
        <p:spPr>
          <a:xfrm>
            <a:off x="8063873" y="3884818"/>
            <a:ext cx="810838" cy="810838"/>
          </a:xfrm>
          <a:prstGeom prst="rect">
            <a:avLst/>
          </a:prstGeom>
        </p:spPr>
      </p:pic>
    </p:spTree>
    <p:extLst>
      <p:ext uri="{BB962C8B-B14F-4D97-AF65-F5344CB8AC3E}">
        <p14:creationId xmlns:p14="http://schemas.microsoft.com/office/powerpoint/2010/main" val="115219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7"/>
          <p:cNvSpPr>
            <a:spLocks noGrp="1" noChangeArrowheads="1"/>
          </p:cNvSpPr>
          <p:nvPr>
            <p:ph type="ctrTitle"/>
          </p:nvPr>
        </p:nvSpPr>
        <p:spPr>
          <a:xfrm>
            <a:off x="361015" y="84761"/>
            <a:ext cx="5668963" cy="1057340"/>
          </a:xfrm>
        </p:spPr>
        <p:txBody>
          <a:bodyPr/>
          <a:lstStyle/>
          <a:p>
            <a:pPr algn="ctr"/>
            <a:r>
              <a:rPr lang="nl-NL" altLang="nl-NL" sz="2400" dirty="0"/>
              <a:t>Gezamenlijk werken aan mantelzorgondersteuning in Vught</a:t>
            </a:r>
          </a:p>
        </p:txBody>
      </p:sp>
      <p:pic>
        <p:nvPicPr>
          <p:cNvPr id="3" name="Afbeelding 2">
            <a:extLst>
              <a:ext uri="{FF2B5EF4-FFF2-40B4-BE49-F238E27FC236}">
                <a16:creationId xmlns:a16="http://schemas.microsoft.com/office/drawing/2014/main" id="{BB33BD4B-8ECA-4971-919D-8E2C73C1E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1" y="2811763"/>
            <a:ext cx="6082314" cy="3698978"/>
          </a:xfrm>
          <a:prstGeom prst="rect">
            <a:avLst/>
          </a:prstGeom>
        </p:spPr>
      </p:pic>
      <p:pic>
        <p:nvPicPr>
          <p:cNvPr id="4" name="Afbeelding 3">
            <a:extLst>
              <a:ext uri="{FF2B5EF4-FFF2-40B4-BE49-F238E27FC236}">
                <a16:creationId xmlns:a16="http://schemas.microsoft.com/office/drawing/2014/main" id="{AD3E6519-886B-6975-5986-3AC930C96B2B}"/>
              </a:ext>
            </a:extLst>
          </p:cNvPr>
          <p:cNvPicPr>
            <a:picLocks noChangeAspect="1"/>
          </p:cNvPicPr>
          <p:nvPr/>
        </p:nvPicPr>
        <p:blipFill>
          <a:blip r:embed="rId4"/>
          <a:stretch>
            <a:fillRect/>
          </a:stretch>
        </p:blipFill>
        <p:spPr>
          <a:xfrm>
            <a:off x="6201962" y="1566853"/>
            <a:ext cx="2751143" cy="1091287"/>
          </a:xfrm>
          <a:prstGeom prst="rect">
            <a:avLst/>
          </a:prstGeom>
        </p:spPr>
      </p:pic>
      <p:sp>
        <p:nvSpPr>
          <p:cNvPr id="6" name="Tekstvak 5">
            <a:extLst>
              <a:ext uri="{FF2B5EF4-FFF2-40B4-BE49-F238E27FC236}">
                <a16:creationId xmlns:a16="http://schemas.microsoft.com/office/drawing/2014/main" id="{6471DCCA-4914-2FED-B0FB-A2B8D84BFF08}"/>
              </a:ext>
            </a:extLst>
          </p:cNvPr>
          <p:cNvSpPr txBox="1"/>
          <p:nvPr/>
        </p:nvSpPr>
        <p:spPr>
          <a:xfrm>
            <a:off x="8117652" y="6510741"/>
            <a:ext cx="755335" cy="400110"/>
          </a:xfrm>
          <a:prstGeom prst="rect">
            <a:avLst/>
          </a:prstGeom>
          <a:noFill/>
        </p:spPr>
        <p:txBody>
          <a:bodyPr wrap="none" rtlCol="0">
            <a:spAutoFit/>
          </a:bodyPr>
          <a:lstStyle/>
          <a:p>
            <a:r>
              <a:rPr lang="nl-NL" sz="2000" dirty="0"/>
              <a:t>2023</a:t>
            </a:r>
          </a:p>
        </p:txBody>
      </p:sp>
      <p:sp>
        <p:nvSpPr>
          <p:cNvPr id="8" name="Tekstvak 7">
            <a:extLst>
              <a:ext uri="{FF2B5EF4-FFF2-40B4-BE49-F238E27FC236}">
                <a16:creationId xmlns:a16="http://schemas.microsoft.com/office/drawing/2014/main" id="{32C061EA-8C03-3217-19FA-6891A73639F4}"/>
              </a:ext>
            </a:extLst>
          </p:cNvPr>
          <p:cNvSpPr txBox="1"/>
          <p:nvPr/>
        </p:nvSpPr>
        <p:spPr>
          <a:xfrm>
            <a:off x="361015" y="1566853"/>
            <a:ext cx="5668963" cy="892552"/>
          </a:xfrm>
          <a:prstGeom prst="rect">
            <a:avLst/>
          </a:prstGeom>
          <a:noFill/>
        </p:spPr>
        <p:txBody>
          <a:bodyPr wrap="square" rtlCol="0">
            <a:spAutoFit/>
          </a:bodyPr>
          <a:lstStyle/>
          <a:p>
            <a:pPr algn="ctr"/>
            <a:r>
              <a:rPr lang="nl-NL" dirty="0"/>
              <a:t>‘Ik zorg voor een ander en ik heb een vraag. Waar kan ik terecht?</a:t>
            </a:r>
          </a:p>
        </p:txBody>
      </p:sp>
      <p:sp>
        <p:nvSpPr>
          <p:cNvPr id="9" name="Tekstvak 8">
            <a:extLst>
              <a:ext uri="{FF2B5EF4-FFF2-40B4-BE49-F238E27FC236}">
                <a16:creationId xmlns:a16="http://schemas.microsoft.com/office/drawing/2014/main" id="{8EA143CD-D7EA-BF76-EC11-55BFAFA5004F}"/>
              </a:ext>
            </a:extLst>
          </p:cNvPr>
          <p:cNvSpPr txBox="1"/>
          <p:nvPr/>
        </p:nvSpPr>
        <p:spPr>
          <a:xfrm>
            <a:off x="446568" y="3214702"/>
            <a:ext cx="2105246" cy="2893100"/>
          </a:xfrm>
          <a:prstGeom prst="rect">
            <a:avLst/>
          </a:prstGeom>
          <a:noFill/>
        </p:spPr>
        <p:txBody>
          <a:bodyPr wrap="square" rtlCol="0">
            <a:spAutoFit/>
          </a:bodyPr>
          <a:lstStyle/>
          <a:p>
            <a:pPr algn="ctr"/>
            <a:r>
              <a:rPr lang="nl-NL" dirty="0"/>
              <a:t>‘Ik kan wel een beetje hulp gebruiken, wie denkt er met mij mee?’</a:t>
            </a:r>
          </a:p>
        </p:txBody>
      </p:sp>
      <p:pic>
        <p:nvPicPr>
          <p:cNvPr id="2" name="Afbeelding 1">
            <a:extLst>
              <a:ext uri="{FF2B5EF4-FFF2-40B4-BE49-F238E27FC236}">
                <a16:creationId xmlns:a16="http://schemas.microsoft.com/office/drawing/2014/main" id="{9AC1620C-7D14-5F31-2FF7-48A194E580F7}"/>
              </a:ext>
            </a:extLst>
          </p:cNvPr>
          <p:cNvPicPr>
            <a:picLocks noChangeAspect="1"/>
          </p:cNvPicPr>
          <p:nvPr/>
        </p:nvPicPr>
        <p:blipFill>
          <a:blip r:embed="rId5"/>
          <a:stretch>
            <a:fillRect/>
          </a:stretch>
        </p:blipFill>
        <p:spPr>
          <a:xfrm>
            <a:off x="127591" y="5586028"/>
            <a:ext cx="810838" cy="810838"/>
          </a:xfrm>
          <a:prstGeom prst="rect">
            <a:avLst/>
          </a:prstGeom>
        </p:spPr>
      </p:pic>
      <p:pic>
        <p:nvPicPr>
          <p:cNvPr id="7" name="Afbeelding 6">
            <a:extLst>
              <a:ext uri="{FF2B5EF4-FFF2-40B4-BE49-F238E27FC236}">
                <a16:creationId xmlns:a16="http://schemas.microsoft.com/office/drawing/2014/main" id="{C455A454-32C1-A990-E319-EF57CA62AF9E}"/>
              </a:ext>
            </a:extLst>
          </p:cNvPr>
          <p:cNvPicPr>
            <a:picLocks noChangeAspect="1"/>
          </p:cNvPicPr>
          <p:nvPr/>
        </p:nvPicPr>
        <p:blipFill>
          <a:blip r:embed="rId5"/>
          <a:stretch>
            <a:fillRect/>
          </a:stretch>
        </p:blipFill>
        <p:spPr>
          <a:xfrm>
            <a:off x="688353" y="2456642"/>
            <a:ext cx="810838" cy="810838"/>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539750" y="1"/>
            <a:ext cx="7200602" cy="764704"/>
          </a:xfrm>
        </p:spPr>
        <p:txBody>
          <a:bodyPr/>
          <a:lstStyle/>
          <a:p>
            <a:r>
              <a:rPr lang="nl-NL" altLang="nl-NL" sz="2400" dirty="0"/>
              <a:t>Mantelzorgondersteuning in Vught</a:t>
            </a:r>
            <a:br>
              <a:rPr lang="nl-NL" altLang="nl-NL" sz="2400" dirty="0"/>
            </a:br>
            <a:endParaRPr lang="nl-NL" altLang="nl-NL" sz="2400" dirty="0"/>
          </a:p>
        </p:txBody>
      </p:sp>
      <p:sp>
        <p:nvSpPr>
          <p:cNvPr id="34819" name="Rectangle 3"/>
          <p:cNvSpPr>
            <a:spLocks noGrp="1" noChangeArrowheads="1"/>
          </p:cNvSpPr>
          <p:nvPr>
            <p:ph type="body" sz="half" idx="2"/>
          </p:nvPr>
        </p:nvSpPr>
        <p:spPr>
          <a:xfrm>
            <a:off x="2571052" y="1035846"/>
            <a:ext cx="6402040" cy="5184201"/>
          </a:xfrm>
        </p:spPr>
        <p:txBody>
          <a:bodyPr/>
          <a:lstStyle/>
          <a:p>
            <a:endParaRPr lang="nl-NL" sz="2400" b="1" dirty="0">
              <a:solidFill>
                <a:srgbClr val="201A5F"/>
              </a:solidFill>
              <a:latin typeface="Arial"/>
              <a:cs typeface="Arial"/>
            </a:endParaRPr>
          </a:p>
          <a:p>
            <a:r>
              <a:rPr lang="nl-NL" sz="2400" b="1" dirty="0">
                <a:solidFill>
                  <a:srgbClr val="201A5F"/>
                </a:solidFill>
                <a:latin typeface="Arial"/>
                <a:cs typeface="Arial"/>
              </a:rPr>
              <a:t>Wat willen we bereiken? </a:t>
            </a:r>
          </a:p>
          <a:p>
            <a:endParaRPr lang="nl-NL" sz="2400" b="1" dirty="0">
              <a:solidFill>
                <a:srgbClr val="201A5F"/>
              </a:solidFill>
              <a:latin typeface="Arial"/>
              <a:cs typeface="Arial"/>
            </a:endParaRPr>
          </a:p>
          <a:p>
            <a:r>
              <a:rPr lang="nl-NL" sz="2400" b="1" dirty="0">
                <a:solidFill>
                  <a:srgbClr val="201A5F"/>
                </a:solidFill>
                <a:latin typeface="Arial"/>
                <a:cs typeface="Arial"/>
              </a:rPr>
              <a:t>Hoe zijn we aan de slag gegaan? </a:t>
            </a:r>
          </a:p>
          <a:p>
            <a:endParaRPr lang="nl-NL" sz="2400" b="1" dirty="0">
              <a:solidFill>
                <a:srgbClr val="201A5F"/>
              </a:solidFill>
              <a:latin typeface="Arial"/>
              <a:cs typeface="Arial"/>
            </a:endParaRPr>
          </a:p>
          <a:p>
            <a:r>
              <a:rPr lang="nl-NL" sz="2400" b="1" dirty="0">
                <a:solidFill>
                  <a:srgbClr val="201A5F"/>
                </a:solidFill>
              </a:rPr>
              <a:t>Thema’s 2023</a:t>
            </a:r>
          </a:p>
          <a:p>
            <a:endParaRPr lang="nl-NL" sz="2400" dirty="0">
              <a:solidFill>
                <a:srgbClr val="201A5F"/>
              </a:solidFill>
              <a:latin typeface="Arial"/>
              <a:cs typeface="Arial"/>
            </a:endParaRPr>
          </a:p>
          <a:p>
            <a:r>
              <a:rPr lang="nl-NL" sz="2400" b="1" dirty="0">
                <a:solidFill>
                  <a:srgbClr val="201A5F"/>
                </a:solidFill>
                <a:latin typeface="Arial"/>
                <a:cs typeface="Arial"/>
              </a:rPr>
              <a:t>Elkaar versterken</a:t>
            </a:r>
            <a:endParaRPr lang="nl-NL" sz="2400" dirty="0">
              <a:solidFill>
                <a:srgbClr val="201A5F"/>
              </a:solidFill>
              <a:latin typeface="Arial"/>
              <a:cs typeface="Arial"/>
            </a:endParaRPr>
          </a:p>
          <a:p>
            <a:endParaRPr lang="nl-NL" sz="2400" dirty="0">
              <a:solidFill>
                <a:srgbClr val="201A5F"/>
              </a:solidFill>
              <a:latin typeface="Arial"/>
              <a:cs typeface="Arial"/>
            </a:endParaRPr>
          </a:p>
          <a:p>
            <a:r>
              <a:rPr lang="nl-NL" sz="2400" b="1" dirty="0">
                <a:solidFill>
                  <a:srgbClr val="201A5F"/>
                </a:solidFill>
                <a:latin typeface="Arial"/>
                <a:cs typeface="Arial"/>
              </a:rPr>
              <a:t>Organisatie en vervolg</a:t>
            </a:r>
          </a:p>
          <a:p>
            <a:endParaRPr lang="nl-NL" sz="1800" dirty="0">
              <a:solidFill>
                <a:srgbClr val="242424"/>
              </a:solidFill>
              <a:effectLst/>
              <a:latin typeface="Segoe UI" panose="020B0502040204020203" pitchFamily="34" charset="0"/>
              <a:ea typeface="Calibri" panose="020F0502020204030204" pitchFamily="34" charset="0"/>
            </a:endParaRPr>
          </a:p>
          <a:p>
            <a:endParaRPr lang="nl-NL" sz="1800" dirty="0">
              <a:solidFill>
                <a:srgbClr val="242424"/>
              </a:solidFill>
              <a:effectLst/>
              <a:latin typeface="Segoe UI" panose="020B0502040204020203" pitchFamily="34" charset="0"/>
              <a:ea typeface="Calibri" panose="020F0502020204030204" pitchFamily="34" charset="0"/>
            </a:endParaRPr>
          </a:p>
          <a:p>
            <a:endParaRPr lang="nl-NL" sz="1800" dirty="0">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fontAlgn="base">
              <a:buFont typeface="Symbol" panose="05050102010706020507" pitchFamily="18" charset="2"/>
              <a:buChar char=""/>
            </a:pPr>
            <a:endParaRPr lang="nl-NL"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1270" lvl="1" indent="0">
              <a:buNone/>
            </a:pPr>
            <a:endParaRPr lang="nl-NL" altLang="nl-NL" dirty="0"/>
          </a:p>
          <a:p>
            <a:pPr lvl="1" indent="-179070"/>
            <a:endParaRPr lang="en-US" altLang="nl-NL" sz="1800" dirty="0"/>
          </a:p>
        </p:txBody>
      </p:sp>
      <p:pic>
        <p:nvPicPr>
          <p:cNvPr id="4" name="Afbeelding 3">
            <a:extLst>
              <a:ext uri="{FF2B5EF4-FFF2-40B4-BE49-F238E27FC236}">
                <a16:creationId xmlns:a16="http://schemas.microsoft.com/office/drawing/2014/main" id="{1F8E2CE9-09D7-4327-85CA-5DAE7F7D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2171700" cy="5581650"/>
          </a:xfrm>
          <a:prstGeom prst="rect">
            <a:avLst/>
          </a:prstGeom>
        </p:spPr>
      </p:pic>
      <p:pic>
        <p:nvPicPr>
          <p:cNvPr id="5" name="Graphic 4" descr="Roos silhouet">
            <a:extLst>
              <a:ext uri="{FF2B5EF4-FFF2-40B4-BE49-F238E27FC236}">
                <a16:creationId xmlns:a16="http://schemas.microsoft.com/office/drawing/2014/main" id="{716F4A65-8103-160F-8DE9-32AEAD4A6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7458" y="966786"/>
            <a:ext cx="914400" cy="914400"/>
          </a:xfrm>
          <a:prstGeom prst="rect">
            <a:avLst/>
          </a:prstGeom>
        </p:spPr>
      </p:pic>
      <p:pic>
        <p:nvPicPr>
          <p:cNvPr id="7" name="Graphic 6" descr="Bergscène silhouet">
            <a:extLst>
              <a:ext uri="{FF2B5EF4-FFF2-40B4-BE49-F238E27FC236}">
                <a16:creationId xmlns:a16="http://schemas.microsoft.com/office/drawing/2014/main" id="{5FC71898-C5EB-AE40-EDB1-2C1DDA6FD1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4865" y="1967135"/>
            <a:ext cx="914400" cy="914400"/>
          </a:xfrm>
          <a:prstGeom prst="rect">
            <a:avLst/>
          </a:prstGeom>
        </p:spPr>
      </p:pic>
      <p:pic>
        <p:nvPicPr>
          <p:cNvPr id="9" name="Graphic 8" descr="Grafiek hockeystickcurve silhouet">
            <a:extLst>
              <a:ext uri="{FF2B5EF4-FFF2-40B4-BE49-F238E27FC236}">
                <a16:creationId xmlns:a16="http://schemas.microsoft.com/office/drawing/2014/main" id="{894A5D23-2A80-5E92-418C-71F8513F8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7458" y="2897960"/>
            <a:ext cx="914400" cy="914400"/>
          </a:xfrm>
          <a:prstGeom prst="rect">
            <a:avLst/>
          </a:prstGeom>
        </p:spPr>
      </p:pic>
      <p:pic>
        <p:nvPicPr>
          <p:cNvPr id="11" name="Graphic 10" descr="Proost silhouet">
            <a:extLst>
              <a:ext uri="{FF2B5EF4-FFF2-40B4-BE49-F238E27FC236}">
                <a16:creationId xmlns:a16="http://schemas.microsoft.com/office/drawing/2014/main" id="{D7E0992E-6D9F-88B0-E1E7-3F18F0FBC7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7458" y="3812360"/>
            <a:ext cx="914400" cy="914400"/>
          </a:xfrm>
          <a:prstGeom prst="rect">
            <a:avLst/>
          </a:prstGeom>
        </p:spPr>
      </p:pic>
      <p:pic>
        <p:nvPicPr>
          <p:cNvPr id="3" name="Afbeelding 2">
            <a:extLst>
              <a:ext uri="{FF2B5EF4-FFF2-40B4-BE49-F238E27FC236}">
                <a16:creationId xmlns:a16="http://schemas.microsoft.com/office/drawing/2014/main" id="{C49AF8E7-C066-7177-E3D8-C8C87AFA400C}"/>
              </a:ext>
            </a:extLst>
          </p:cNvPr>
          <p:cNvPicPr>
            <a:picLocks noChangeAspect="1"/>
          </p:cNvPicPr>
          <p:nvPr/>
        </p:nvPicPr>
        <p:blipFill>
          <a:blip r:embed="rId11"/>
          <a:stretch>
            <a:fillRect/>
          </a:stretch>
        </p:blipFill>
        <p:spPr>
          <a:xfrm>
            <a:off x="5772072" y="6007707"/>
            <a:ext cx="1755800" cy="695004"/>
          </a:xfrm>
          <a:prstGeom prst="rect">
            <a:avLst/>
          </a:prstGeom>
        </p:spPr>
      </p:pic>
    </p:spTree>
    <p:extLst>
      <p:ext uri="{BB962C8B-B14F-4D97-AF65-F5344CB8AC3E}">
        <p14:creationId xmlns:p14="http://schemas.microsoft.com/office/powerpoint/2010/main" val="320398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p:txBody>
          <a:bodyPr/>
          <a:lstStyle/>
          <a:p>
            <a:r>
              <a:rPr lang="nl-NL" altLang="nl-NL" sz="2000" dirty="0"/>
              <a:t>Wat willen we bereiken?</a:t>
            </a:r>
          </a:p>
        </p:txBody>
      </p:sp>
      <p:sp>
        <p:nvSpPr>
          <p:cNvPr id="34819" name="Rectangle 3"/>
          <p:cNvSpPr>
            <a:spLocks noGrp="1" noChangeArrowheads="1"/>
          </p:cNvSpPr>
          <p:nvPr>
            <p:ph type="body" sz="half" idx="2"/>
          </p:nvPr>
        </p:nvSpPr>
        <p:spPr>
          <a:xfrm>
            <a:off x="2627784" y="1268760"/>
            <a:ext cx="6264696" cy="5050730"/>
          </a:xfrm>
        </p:spPr>
        <p:txBody>
          <a:bodyPr/>
          <a:lstStyle/>
          <a:p>
            <a:r>
              <a:rPr lang="nl-NL" altLang="nl-NL" sz="2400" b="1" dirty="0"/>
              <a:t>Ambitie: de mantelzorgers centraal</a:t>
            </a:r>
          </a:p>
          <a:p>
            <a:endParaRPr lang="nl-NL" altLang="nl-NL" sz="1800" dirty="0"/>
          </a:p>
          <a:p>
            <a:pPr marL="285750" indent="-285750" fontAlgn="base">
              <a:buFontTx/>
              <a:buChar char="-"/>
            </a:pPr>
            <a:r>
              <a:rPr lang="nl-NL" sz="1800" b="1" dirty="0">
                <a:effectLst/>
                <a:latin typeface="Arial" panose="020B0604020202020204" pitchFamily="34" charset="0"/>
                <a:ea typeface="Times New Roman" panose="02020603050405020304" pitchFamily="18" charset="0"/>
              </a:rPr>
              <a:t>Meer oog </a:t>
            </a:r>
            <a:r>
              <a:rPr lang="nl-NL" sz="1800" dirty="0">
                <a:effectLst/>
                <a:latin typeface="Arial" panose="020B0604020202020204" pitchFamily="34" charset="0"/>
                <a:ea typeface="Times New Roman" panose="02020603050405020304" pitchFamily="18" charset="0"/>
              </a:rPr>
              <a:t>voor (de belasting van) mantelzorgers </a:t>
            </a:r>
          </a:p>
          <a:p>
            <a:pPr marL="285750" indent="-285750" fontAlgn="base">
              <a:buFontTx/>
              <a:buChar char="-"/>
            </a:pPr>
            <a:endParaRPr lang="nl-NL" sz="1800" dirty="0">
              <a:effectLst/>
              <a:latin typeface="Arial" panose="020B0604020202020204" pitchFamily="34" charset="0"/>
              <a:ea typeface="Times New Roman" panose="02020603050405020304" pitchFamily="18" charset="0"/>
            </a:endParaRPr>
          </a:p>
          <a:p>
            <a:pPr marL="285750" indent="-285750" fontAlgn="base">
              <a:buFontTx/>
              <a:buChar char="-"/>
            </a:pPr>
            <a:r>
              <a:rPr lang="nl-NL" sz="1800" b="1" dirty="0">
                <a:latin typeface="Arial" panose="020B0604020202020204" pitchFamily="34" charset="0"/>
                <a:ea typeface="Times New Roman" panose="02020603050405020304" pitchFamily="18" charset="0"/>
              </a:rPr>
              <a:t>Passende voorzieningen </a:t>
            </a:r>
            <a:r>
              <a:rPr lang="nl-NL" sz="1800" dirty="0">
                <a:latin typeface="Arial" panose="020B0604020202020204" pitchFamily="34" charset="0"/>
                <a:ea typeface="Times New Roman" panose="02020603050405020304" pitchFamily="18" charset="0"/>
              </a:rPr>
              <a:t>om </a:t>
            </a:r>
            <a:r>
              <a:rPr lang="nl-NL" sz="1800" dirty="0">
                <a:effectLst/>
                <a:latin typeface="Arial" panose="020B0604020202020204" pitchFamily="34" charset="0"/>
                <a:ea typeface="Times New Roman" panose="02020603050405020304" pitchFamily="18" charset="0"/>
              </a:rPr>
              <a:t>mantelzorgers te ondersteunen en overbelasting te voorkomen</a:t>
            </a:r>
          </a:p>
          <a:p>
            <a:pPr marL="285750" indent="-285750" fontAlgn="base">
              <a:buFontTx/>
              <a:buChar char="-"/>
            </a:pPr>
            <a:endParaRPr lang="nl-NL" sz="1800" dirty="0">
              <a:effectLst/>
              <a:latin typeface="Arial" panose="020B0604020202020204" pitchFamily="34" charset="0"/>
              <a:ea typeface="Times New Roman" panose="02020603050405020304" pitchFamily="18" charset="0"/>
            </a:endParaRPr>
          </a:p>
          <a:p>
            <a:pPr marL="285750" indent="-285750" fontAlgn="base">
              <a:buFontTx/>
              <a:buChar char="-"/>
            </a:pPr>
            <a:r>
              <a:rPr lang="nl-NL" sz="1800" b="1" dirty="0">
                <a:effectLst/>
                <a:latin typeface="Arial" panose="020B0604020202020204" pitchFamily="34" charset="0"/>
                <a:ea typeface="Times New Roman" panose="02020603050405020304" pitchFamily="18" charset="0"/>
                <a:cs typeface="Times New Roman" panose="02020603050405020304" pitchFamily="18" charset="0"/>
              </a:rPr>
              <a:t>Toegankelijke voorzieningen </a:t>
            </a:r>
            <a:r>
              <a:rPr lang="nl-NL" sz="1800" dirty="0">
                <a:effectLst/>
                <a:latin typeface="Arial" panose="020B0604020202020204" pitchFamily="34" charset="0"/>
                <a:ea typeface="Times New Roman" panose="02020603050405020304" pitchFamily="18" charset="0"/>
                <a:cs typeface="Times New Roman" panose="02020603050405020304" pitchFamily="18" charset="0"/>
              </a:rPr>
              <a:t>zodat mantelzorgers de weg makkelijk kunnen vinden, zonder drempels</a:t>
            </a:r>
          </a:p>
          <a:p>
            <a:pPr fontAlgn="base"/>
            <a:endParaRPr lang="nl-NL" sz="180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a:buFontTx/>
              <a:buChar char="-"/>
            </a:pPr>
            <a:r>
              <a:rPr lang="nl-NL" sz="1800" dirty="0">
                <a:latin typeface="Arial" panose="020B0604020202020204" pitchFamily="34" charset="0"/>
                <a:cs typeface="Times New Roman" panose="02020603050405020304" pitchFamily="18" charset="0"/>
              </a:rPr>
              <a:t>Mantelzorgers krijgen </a:t>
            </a:r>
            <a:r>
              <a:rPr lang="nl-NL" sz="1800" b="1" dirty="0">
                <a:latin typeface="Arial" panose="020B0604020202020204" pitchFamily="34" charset="0"/>
                <a:cs typeface="Times New Roman" panose="02020603050405020304" pitchFamily="18" charset="0"/>
              </a:rPr>
              <a:t>hulp en ondersteuning </a:t>
            </a:r>
            <a:r>
              <a:rPr lang="nl-NL" sz="1800" dirty="0">
                <a:latin typeface="Arial" panose="020B0604020202020204" pitchFamily="34" charset="0"/>
                <a:cs typeface="Times New Roman" panose="02020603050405020304" pitchFamily="18" charset="0"/>
              </a:rPr>
              <a:t>die zij nodig hebben, zodat zij de dingen kunnen blijven doen die voor hen belangrijk zijn</a:t>
            </a:r>
          </a:p>
          <a:p>
            <a:pPr marL="285750" indent="-285750" fontAlgn="base">
              <a:buFontTx/>
              <a:buChar char="-"/>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pPr fontAlgn="base"/>
            <a:endParaRPr lang="nl-NL" sz="1800" dirty="0">
              <a:latin typeface="Arial" panose="020B0604020202020204" pitchFamily="34" charset="0"/>
              <a:ea typeface="Times New Roman" panose="02020603050405020304" pitchFamily="18" charset="0"/>
            </a:endParaRPr>
          </a:p>
          <a:p>
            <a:pPr marL="285750" indent="-285750" fontAlgn="base">
              <a:buFontTx/>
              <a:buChar char="-"/>
            </a:pPr>
            <a:endParaRPr lang="nl-NL" sz="1800" dirty="0">
              <a:effectLst/>
              <a:latin typeface="Times New Roman" panose="02020603050405020304" pitchFamily="18" charset="0"/>
              <a:ea typeface="Times New Roman" panose="02020603050405020304" pitchFamily="18" charset="0"/>
            </a:endParaRPr>
          </a:p>
          <a:p>
            <a:pPr marL="1587" lvl="1" indent="0">
              <a:buNone/>
            </a:pPr>
            <a:endParaRPr lang="en-US" altLang="nl-NL" sz="1800" dirty="0"/>
          </a:p>
        </p:txBody>
      </p:sp>
      <p:pic>
        <p:nvPicPr>
          <p:cNvPr id="4" name="Afbeelding 3">
            <a:extLst>
              <a:ext uri="{FF2B5EF4-FFF2-40B4-BE49-F238E27FC236}">
                <a16:creationId xmlns:a16="http://schemas.microsoft.com/office/drawing/2014/main" id="{3D501133-1447-4406-8311-B1AEA5347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2171700" cy="5581650"/>
          </a:xfrm>
          <a:prstGeom prst="rect">
            <a:avLst/>
          </a:prstGeom>
        </p:spPr>
      </p:pic>
      <p:pic>
        <p:nvPicPr>
          <p:cNvPr id="3" name="Graphic 2" descr="Roos silhouet">
            <a:extLst>
              <a:ext uri="{FF2B5EF4-FFF2-40B4-BE49-F238E27FC236}">
                <a16:creationId xmlns:a16="http://schemas.microsoft.com/office/drawing/2014/main" id="{E0E17554-F240-EF02-0967-C0D14566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7728" y="-64294"/>
            <a:ext cx="914400" cy="914400"/>
          </a:xfrm>
          <a:prstGeom prst="rect">
            <a:avLst/>
          </a:prstGeom>
        </p:spPr>
      </p:pic>
      <p:pic>
        <p:nvPicPr>
          <p:cNvPr id="5" name="Afbeelding 4">
            <a:extLst>
              <a:ext uri="{FF2B5EF4-FFF2-40B4-BE49-F238E27FC236}">
                <a16:creationId xmlns:a16="http://schemas.microsoft.com/office/drawing/2014/main" id="{E5E935BA-FBE6-8062-F3CA-6AEDBACE9A2C}"/>
              </a:ext>
            </a:extLst>
          </p:cNvPr>
          <p:cNvPicPr>
            <a:picLocks noChangeAspect="1"/>
          </p:cNvPicPr>
          <p:nvPr/>
        </p:nvPicPr>
        <p:blipFill>
          <a:blip r:embed="rId5"/>
          <a:stretch>
            <a:fillRect/>
          </a:stretch>
        </p:blipFill>
        <p:spPr>
          <a:xfrm>
            <a:off x="5729128" y="5971988"/>
            <a:ext cx="1755800" cy="695004"/>
          </a:xfrm>
          <a:prstGeom prst="rect">
            <a:avLst/>
          </a:prstGeom>
        </p:spPr>
      </p:pic>
    </p:spTree>
    <p:extLst>
      <p:ext uri="{BB962C8B-B14F-4D97-AF65-F5344CB8AC3E}">
        <p14:creationId xmlns:p14="http://schemas.microsoft.com/office/powerpoint/2010/main" val="252297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282727" y="113257"/>
            <a:ext cx="7234238" cy="808001"/>
          </a:xfrm>
        </p:spPr>
        <p:txBody>
          <a:bodyPr/>
          <a:lstStyle/>
          <a:p>
            <a:br>
              <a:rPr lang="nl-NL" altLang="nl-NL" sz="2000" dirty="0"/>
            </a:br>
            <a:r>
              <a:rPr lang="nl-NL" altLang="nl-NL" sz="2000" dirty="0"/>
              <a:t>Wat willen we bereiken?</a:t>
            </a:r>
            <a:endParaRPr lang="nl-NL" altLang="nl-NL" sz="2000" b="0" i="1" dirty="0"/>
          </a:p>
        </p:txBody>
      </p:sp>
      <p:sp>
        <p:nvSpPr>
          <p:cNvPr id="34819" name="Rectangle 3"/>
          <p:cNvSpPr>
            <a:spLocks noGrp="1" noChangeArrowheads="1"/>
          </p:cNvSpPr>
          <p:nvPr>
            <p:ph type="body" sz="half" idx="2"/>
          </p:nvPr>
        </p:nvSpPr>
        <p:spPr>
          <a:xfrm>
            <a:off x="2627784" y="921258"/>
            <a:ext cx="6264696" cy="5234009"/>
          </a:xfrm>
        </p:spPr>
        <p:txBody>
          <a:bodyPr/>
          <a:lstStyle/>
          <a:p>
            <a:r>
              <a:rPr lang="nl-NL" altLang="nl-NL" sz="1600" b="1" dirty="0">
                <a:solidFill>
                  <a:srgbClr val="002060"/>
                </a:solidFill>
              </a:rPr>
              <a:t>We willen als Mantelzorg Netwerk Vught</a:t>
            </a:r>
            <a:endParaRPr lang="nl-NL" altLang="nl-NL" sz="1600" dirty="0">
              <a:solidFill>
                <a:srgbClr val="002060"/>
              </a:solidFill>
            </a:endParaRPr>
          </a:p>
          <a:p>
            <a:endParaRPr lang="nl-NL" altLang="nl-NL" sz="1600" b="1" dirty="0">
              <a:solidFill>
                <a:srgbClr val="002060"/>
              </a:solidFill>
              <a:latin typeface="Arial" panose="020B0604020202020204" pitchFamily="34" charset="0"/>
              <a:cs typeface="Arial" panose="020B0604020202020204" pitchFamily="34" charset="0"/>
            </a:endParaRPr>
          </a:p>
          <a:p>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Goede samenwerking</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nu én straks</a:t>
            </a:r>
          </a:p>
          <a:p>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Alle organisaties voelen zich </a:t>
            </a:r>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gezamenlijk verantwoordelijk </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voor goede mantelzorgondersteuning</a:t>
            </a:r>
            <a:endParaRPr lang="nl-NL" sz="1600"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Samenwerking en samenhang: een </a:t>
            </a:r>
            <a:r>
              <a:rPr lang="nl-NL"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actief netwerk </a:t>
            </a:r>
            <a:r>
              <a:rPr lang="nl-NL"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met warme contacten</a:t>
            </a:r>
          </a:p>
          <a:p>
            <a:pPr marL="285750" indent="-285750">
              <a:buFontTx/>
              <a:buChar char="-"/>
            </a:pPr>
            <a:endParaRPr lang="nl-NL" sz="1600"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nl-NL" sz="1600" b="1" dirty="0">
                <a:solidFill>
                  <a:srgbClr val="002060"/>
                </a:solidFill>
                <a:ea typeface="Times New Roman" panose="02020603050405020304" pitchFamily="18" charset="0"/>
                <a:cs typeface="Times New Roman" panose="02020603050405020304" pitchFamily="18" charset="0"/>
              </a:rPr>
              <a:t>Het is belangrijk</a:t>
            </a:r>
            <a:endParaRPr lang="nl-NL" sz="1600" b="1" dirty="0">
              <a:solidFill>
                <a:srgbClr val="002060"/>
              </a:solidFill>
              <a:effectLst/>
              <a:ea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we van elkaar weten wat we doen op het gebied van mantelzorgondersteuning</a:t>
            </a: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we kunnen komen tot een mooi en overzichtelijk aanbod, gericht op ondersteuning én preventie</a:t>
            </a:r>
            <a:r>
              <a:rPr lang="nl-NL" sz="1600" dirty="0">
                <a:solidFill>
                  <a:srgbClr val="002060"/>
                </a:solidFill>
                <a:effectLst/>
                <a:latin typeface="+mj-lt"/>
                <a:ea typeface="Times New Roman" panose="02020603050405020304" pitchFamily="18" charset="0"/>
                <a:cs typeface="Arial" panose="020B0604020202020204" pitchFamily="34" charset="0"/>
              </a:rPr>
              <a:t> </a:t>
            </a:r>
          </a:p>
          <a:p>
            <a:pPr marL="285750" indent="-285750" fontAlgn="base">
              <a:buFont typeface="Arial" panose="020B0604020202020204" pitchFamily="34" charset="0"/>
              <a:buChar char="•"/>
            </a:pPr>
            <a:r>
              <a:rPr lang="nl-NL" sz="1600" dirty="0">
                <a:solidFill>
                  <a:srgbClr val="002060"/>
                </a:solidFill>
                <a:latin typeface="+mj-lt"/>
                <a:ea typeface="Times New Roman" panose="02020603050405020304" pitchFamily="18" charset="0"/>
              </a:rPr>
              <a:t>D</a:t>
            </a:r>
            <a:r>
              <a:rPr lang="nl-NL" sz="1600" dirty="0">
                <a:solidFill>
                  <a:srgbClr val="002060"/>
                </a:solidFill>
                <a:effectLst/>
                <a:latin typeface="+mj-lt"/>
                <a:ea typeface="Times New Roman" panose="02020603050405020304" pitchFamily="18" charset="0"/>
              </a:rPr>
              <a:t>at we weten wat er wordt gemist, wat er nog nodig is en we daar gezamenlijk op inspelen/ iets creëren </a:t>
            </a:r>
          </a:p>
          <a:p>
            <a:pPr marL="285750" indent="-285750" fontAlgn="base">
              <a:buFont typeface="Arial" panose="020B0604020202020204" pitchFamily="34" charset="0"/>
              <a:buChar char="•"/>
            </a:pPr>
            <a:r>
              <a:rPr lang="nl-NL" sz="1600" dirty="0">
                <a:solidFill>
                  <a:srgbClr val="002060"/>
                </a:solidFill>
                <a:effectLst/>
                <a:latin typeface="+mj-lt"/>
                <a:ea typeface="Times New Roman" panose="02020603050405020304" pitchFamily="18" charset="0"/>
              </a:rPr>
              <a:t>Dat iedereen (professionals en vrijwilligers) inwoners wegwijs kan maken en kan doorverwijzen naar de juiste plek voor mantelzorgondersteuning.</a:t>
            </a:r>
            <a:r>
              <a:rPr lang="nl-NL" sz="1600" dirty="0">
                <a:solidFill>
                  <a:srgbClr val="002060"/>
                </a:solidFill>
                <a:effectLst/>
                <a:latin typeface="+mj-lt"/>
                <a:ea typeface="Times New Roman" panose="02020603050405020304" pitchFamily="18" charset="0"/>
                <a:cs typeface="Arial" panose="020B0604020202020204" pitchFamily="34" charset="0"/>
              </a:rPr>
              <a:t> </a:t>
            </a:r>
            <a:endParaRPr lang="nl-NL" sz="1600" dirty="0">
              <a:solidFill>
                <a:srgbClr val="002060"/>
              </a:solidFill>
              <a:effectLst/>
              <a:latin typeface="+mj-lt"/>
              <a:ea typeface="Times New Roman" panose="02020603050405020304" pitchFamily="18" charset="0"/>
            </a:endParaRPr>
          </a:p>
          <a:p>
            <a:pPr marL="285750" indent="-285750">
              <a:buFontTx/>
              <a:buChar char="-"/>
            </a:pPr>
            <a:endParaRPr lang="en-US" altLang="nl-NL" sz="1800" dirty="0"/>
          </a:p>
        </p:txBody>
      </p:sp>
      <p:pic>
        <p:nvPicPr>
          <p:cNvPr id="3" name="Afbeelding 2">
            <a:extLst>
              <a:ext uri="{FF2B5EF4-FFF2-40B4-BE49-F238E27FC236}">
                <a16:creationId xmlns:a16="http://schemas.microsoft.com/office/drawing/2014/main" id="{CD23BD7F-CAC9-47D9-BC73-0DE3CA259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3404"/>
            <a:ext cx="2171700" cy="5581650"/>
          </a:xfrm>
          <a:prstGeom prst="rect">
            <a:avLst/>
          </a:prstGeom>
        </p:spPr>
      </p:pic>
      <p:pic>
        <p:nvPicPr>
          <p:cNvPr id="5" name="Afbeelding 4">
            <a:extLst>
              <a:ext uri="{FF2B5EF4-FFF2-40B4-BE49-F238E27FC236}">
                <a16:creationId xmlns:a16="http://schemas.microsoft.com/office/drawing/2014/main" id="{E1BA94B2-E46F-98CE-9D90-D2C1C9B58105}"/>
              </a:ext>
            </a:extLst>
          </p:cNvPr>
          <p:cNvPicPr>
            <a:picLocks noChangeAspect="1"/>
          </p:cNvPicPr>
          <p:nvPr/>
        </p:nvPicPr>
        <p:blipFill>
          <a:blip r:embed="rId3"/>
          <a:stretch>
            <a:fillRect/>
          </a:stretch>
        </p:blipFill>
        <p:spPr>
          <a:xfrm>
            <a:off x="7056564" y="5790050"/>
            <a:ext cx="1755800" cy="695004"/>
          </a:xfrm>
          <a:prstGeom prst="rect">
            <a:avLst/>
          </a:prstGeom>
        </p:spPr>
      </p:pic>
    </p:spTree>
    <p:extLst>
      <p:ext uri="{BB962C8B-B14F-4D97-AF65-F5344CB8AC3E}">
        <p14:creationId xmlns:p14="http://schemas.microsoft.com/office/powerpoint/2010/main" val="226241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26738-1919-EFCC-9923-976B16566886}"/>
              </a:ext>
            </a:extLst>
          </p:cNvPr>
          <p:cNvSpPr>
            <a:spLocks noGrp="1"/>
          </p:cNvSpPr>
          <p:nvPr>
            <p:ph type="title"/>
          </p:nvPr>
        </p:nvSpPr>
        <p:spPr/>
        <p:txBody>
          <a:bodyPr/>
          <a:lstStyle/>
          <a:p>
            <a:r>
              <a:rPr lang="nl-NL" sz="2000" dirty="0"/>
              <a:t>Hoe zijn we aan de slag gegaan?</a:t>
            </a:r>
          </a:p>
        </p:txBody>
      </p:sp>
      <p:sp>
        <p:nvSpPr>
          <p:cNvPr id="3" name="Tijdelijke aanduiding voor inhoud 2">
            <a:extLst>
              <a:ext uri="{FF2B5EF4-FFF2-40B4-BE49-F238E27FC236}">
                <a16:creationId xmlns:a16="http://schemas.microsoft.com/office/drawing/2014/main" id="{F0892A1C-0AE8-F4E3-F788-86D6329DEABF}"/>
              </a:ext>
            </a:extLst>
          </p:cNvPr>
          <p:cNvSpPr>
            <a:spLocks noGrp="1"/>
          </p:cNvSpPr>
          <p:nvPr>
            <p:ph idx="1"/>
          </p:nvPr>
        </p:nvSpPr>
        <p:spPr/>
        <p:txBody>
          <a:bodyPr/>
          <a:lstStyle/>
          <a:p>
            <a:r>
              <a:rPr lang="nl-NL" sz="2000" dirty="0"/>
              <a:t>Het Mantelzorg Netwerk Vught is in 2022 drie keer bij elkaar gekomen om met elkaar te bespreken wat belangrijke thema’s zijn om samen aan te werken en vorm aan te geven. De bijeenkomsten werden begeleid door Movisie.</a:t>
            </a:r>
          </a:p>
          <a:p>
            <a:endParaRPr lang="nl-NL" sz="2000" dirty="0"/>
          </a:p>
          <a:p>
            <a:pPr lvl="0" fontAlgn="base"/>
            <a:r>
              <a:rPr lang="nl-NL" sz="2000" dirty="0">
                <a:latin typeface="Arial" panose="020B0604020202020204" pitchFamily="34" charset="0"/>
                <a:ea typeface="Times New Roman" panose="02020603050405020304" pitchFamily="18" charset="0"/>
              </a:rPr>
              <a:t>J</a:t>
            </a:r>
            <a:r>
              <a:rPr lang="nl-NL" sz="2000" dirty="0">
                <a:effectLst/>
                <a:latin typeface="Arial" panose="020B0604020202020204" pitchFamily="34" charset="0"/>
                <a:ea typeface="Times New Roman" panose="02020603050405020304" pitchFamily="18" charset="0"/>
              </a:rPr>
              <a:t>uli:</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Verkenning van belangrijke thema’s en keuzes</a:t>
            </a:r>
          </a:p>
          <a:p>
            <a:pPr marL="523875" lvl="1" indent="-342900">
              <a:buFont typeface="Symbol" panose="05050102010706020507" pitchFamily="18" charset="2"/>
              <a:buChar char=""/>
            </a:pPr>
            <a:endParaRPr lang="nl-NL" sz="2000" dirty="0">
              <a:effectLst/>
              <a:latin typeface="Times New Roman" panose="02020603050405020304" pitchFamily="18" charset="0"/>
              <a:ea typeface="Times New Roman" panose="02020603050405020304" pitchFamily="18" charset="0"/>
            </a:endParaRPr>
          </a:p>
          <a:p>
            <a:pPr lvl="0" fontAlgn="base"/>
            <a:r>
              <a:rPr lang="nl-NL" sz="2000" dirty="0">
                <a:effectLst/>
                <a:latin typeface="Arial" panose="020B0604020202020204" pitchFamily="34" charset="0"/>
                <a:ea typeface="Times New Roman" panose="02020603050405020304" pitchFamily="18" charset="0"/>
              </a:rPr>
              <a:t>Oktober:</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Eerste uitwerking van de gekozen thema’s in groepen</a:t>
            </a:r>
          </a:p>
          <a:p>
            <a:pPr marL="523875" lvl="1" indent="-342900">
              <a:buFont typeface="Symbol" panose="05050102010706020507" pitchFamily="18" charset="2"/>
              <a:buChar char=""/>
            </a:pPr>
            <a:endParaRPr lang="nl-NL" sz="2000" dirty="0">
              <a:latin typeface="Times New Roman" panose="02020603050405020304" pitchFamily="18" charset="0"/>
              <a:ea typeface="Times New Roman" panose="02020603050405020304" pitchFamily="18" charset="0"/>
              <a:cs typeface="Arial" panose="020B0604020202020204" pitchFamily="34" charset="0"/>
            </a:endParaRPr>
          </a:p>
          <a:p>
            <a:pPr lvl="0" fontAlgn="base"/>
            <a:r>
              <a:rPr lang="nl-NL" sz="2000" dirty="0">
                <a:effectLst/>
                <a:latin typeface="Arial" panose="020B0604020202020204" pitchFamily="34" charset="0"/>
                <a:ea typeface="Times New Roman" panose="02020603050405020304" pitchFamily="18" charset="0"/>
              </a:rPr>
              <a:t>November:</a:t>
            </a:r>
          </a:p>
          <a:p>
            <a:pPr marL="523875" lvl="1" indent="-342900">
              <a:buFont typeface="Symbol" panose="05050102010706020507" pitchFamily="18" charset="2"/>
              <a:buChar char=""/>
            </a:pPr>
            <a:r>
              <a:rPr lang="nl-NL" sz="2000" b="1" dirty="0">
                <a:latin typeface="Arial" panose="020B0604020202020204" pitchFamily="34" charset="0"/>
                <a:ea typeface="Times New Roman" panose="02020603050405020304" pitchFamily="18" charset="0"/>
              </a:rPr>
              <a:t>H</a:t>
            </a:r>
            <a:r>
              <a:rPr lang="nl-NL" sz="2000" b="1" dirty="0">
                <a:effectLst/>
                <a:latin typeface="Arial" panose="020B0604020202020204" pitchFamily="34" charset="0"/>
                <a:ea typeface="Times New Roman" panose="02020603050405020304" pitchFamily="18" charset="0"/>
              </a:rPr>
              <a:t>oe geven we vorm aan een blijvende samenwerking en wat is daarvoor nodig?</a:t>
            </a:r>
          </a:p>
          <a:p>
            <a:pPr marL="523875" lvl="1" indent="-342900">
              <a:buFont typeface="Symbol" panose="05050102010706020507" pitchFamily="18" charset="2"/>
              <a:buChar char=""/>
            </a:pPr>
            <a:endParaRPr lang="nl-NL" sz="1800" b="1" dirty="0">
              <a:latin typeface="Arial" panose="020B0604020202020204" pitchFamily="34" charset="0"/>
              <a:ea typeface="Times New Roman" panose="02020603050405020304" pitchFamily="18" charset="0"/>
              <a:cs typeface="Arial" panose="020B0604020202020204" pitchFamily="34" charset="0"/>
            </a:endParaRPr>
          </a:p>
          <a:p>
            <a:endParaRPr lang="nl-NL" dirty="0"/>
          </a:p>
          <a:p>
            <a:r>
              <a:rPr lang="nl-NL" dirty="0"/>
              <a:t> </a:t>
            </a:r>
          </a:p>
          <a:p>
            <a:r>
              <a:rPr lang="nl-NL" dirty="0"/>
              <a:t>  </a:t>
            </a:r>
          </a:p>
        </p:txBody>
      </p:sp>
      <p:pic>
        <p:nvPicPr>
          <p:cNvPr id="5" name="Afbeelding 4">
            <a:extLst>
              <a:ext uri="{FF2B5EF4-FFF2-40B4-BE49-F238E27FC236}">
                <a16:creationId xmlns:a16="http://schemas.microsoft.com/office/drawing/2014/main" id="{C276B564-AF74-8B3E-CC3A-DB376E1F73F7}"/>
              </a:ext>
            </a:extLst>
          </p:cNvPr>
          <p:cNvPicPr>
            <a:picLocks noChangeAspect="1"/>
          </p:cNvPicPr>
          <p:nvPr/>
        </p:nvPicPr>
        <p:blipFill>
          <a:blip r:embed="rId2"/>
          <a:stretch>
            <a:fillRect/>
          </a:stretch>
        </p:blipFill>
        <p:spPr>
          <a:xfrm>
            <a:off x="5793165" y="5827599"/>
            <a:ext cx="1755800" cy="695004"/>
          </a:xfrm>
          <a:prstGeom prst="rect">
            <a:avLst/>
          </a:prstGeom>
        </p:spPr>
      </p:pic>
    </p:spTree>
    <p:extLst>
      <p:ext uri="{BB962C8B-B14F-4D97-AF65-F5344CB8AC3E}">
        <p14:creationId xmlns:p14="http://schemas.microsoft.com/office/powerpoint/2010/main" val="266797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Grp="1" noChangeArrowheads="1"/>
          </p:cNvSpPr>
          <p:nvPr>
            <p:ph type="title"/>
          </p:nvPr>
        </p:nvSpPr>
        <p:spPr>
          <a:xfrm>
            <a:off x="467544" y="0"/>
            <a:ext cx="7200800" cy="836712"/>
          </a:xfrm>
        </p:spPr>
        <p:txBody>
          <a:bodyPr/>
          <a:lstStyle/>
          <a:p>
            <a:r>
              <a:rPr lang="nl-NL" altLang="nl-NL" dirty="0"/>
              <a:t>Welke thema’s vinden we belangrijk </a:t>
            </a:r>
            <a:br>
              <a:rPr lang="nl-NL" altLang="nl-NL" dirty="0"/>
            </a:br>
            <a:r>
              <a:rPr lang="nl-NL" altLang="nl-NL" dirty="0"/>
              <a:t>en met welke onderwerpen gaan we concreet aan de slag?</a:t>
            </a:r>
          </a:p>
        </p:txBody>
      </p:sp>
      <p:sp>
        <p:nvSpPr>
          <p:cNvPr id="34819" name="Rectangle 3"/>
          <p:cNvSpPr>
            <a:spLocks noGrp="1" noChangeArrowheads="1"/>
          </p:cNvSpPr>
          <p:nvPr>
            <p:ph type="body" sz="half" idx="2"/>
          </p:nvPr>
        </p:nvSpPr>
        <p:spPr>
          <a:xfrm>
            <a:off x="2627784" y="1063256"/>
            <a:ext cx="6264696" cy="5256234"/>
          </a:xfrm>
        </p:spPr>
        <p:txBody>
          <a:bodyPr/>
          <a:lstStyle/>
          <a:p>
            <a:r>
              <a:rPr lang="nl-NL" altLang="nl-NL" sz="2400" b="1" dirty="0"/>
              <a:t>Belangrijke thema’s</a:t>
            </a:r>
          </a:p>
          <a:p>
            <a:pPr marL="342900" indent="-342900">
              <a:buFont typeface="Arial" panose="020B0604020202020204" pitchFamily="34" charset="0"/>
              <a:buChar char="•"/>
            </a:pPr>
            <a:r>
              <a:rPr lang="nl-NL" altLang="nl-NL" dirty="0"/>
              <a:t>Goede informatie voor alle betrokkenen</a:t>
            </a:r>
          </a:p>
          <a:p>
            <a:pPr marL="342900" indent="-342900">
              <a:buFont typeface="Arial" panose="020B0604020202020204" pitchFamily="34" charset="0"/>
              <a:buChar char="•"/>
            </a:pPr>
            <a:r>
              <a:rPr lang="nl-NL" altLang="nl-NL" dirty="0"/>
              <a:t>Toegankelijke mantelzorgondersteuning </a:t>
            </a:r>
          </a:p>
          <a:p>
            <a:pPr marL="342900" indent="-342900">
              <a:buFont typeface="Arial" panose="020B0604020202020204" pitchFamily="34" charset="0"/>
              <a:buChar char="•"/>
            </a:pPr>
            <a:r>
              <a:rPr lang="nl-NL" altLang="nl-NL" dirty="0"/>
              <a:t>Oog voor mantelzorgers</a:t>
            </a:r>
          </a:p>
          <a:p>
            <a:pPr marL="342900" indent="-342900">
              <a:buFont typeface="Arial" panose="020B0604020202020204" pitchFamily="34" charset="0"/>
              <a:buChar char="•"/>
            </a:pPr>
            <a:r>
              <a:rPr lang="nl-NL" altLang="nl-NL" dirty="0"/>
              <a:t>Een sterk Mantelzorg Netwerk Vught</a:t>
            </a:r>
          </a:p>
          <a:p>
            <a:endParaRPr lang="nl-NL" altLang="nl-NL" dirty="0"/>
          </a:p>
          <a:p>
            <a:r>
              <a:rPr lang="nl-NL" altLang="nl-NL" sz="2400" b="1" dirty="0"/>
              <a:t>Aan de slag met 3 onderwerpen</a:t>
            </a:r>
          </a:p>
          <a:p>
            <a:pPr marL="457200" indent="-457200">
              <a:buFont typeface="+mj-lt"/>
              <a:buAutoNum type="arabicPeriod"/>
            </a:pPr>
            <a:r>
              <a:rPr lang="nl-NL" altLang="nl-NL" dirty="0"/>
              <a:t>Informatiepunt </a:t>
            </a:r>
          </a:p>
          <a:p>
            <a:pPr marL="457200" indent="-457200">
              <a:buFont typeface="+mj-lt"/>
              <a:buAutoNum type="arabicPeriod"/>
            </a:pPr>
            <a:r>
              <a:rPr lang="nl-NL" altLang="nl-NL" dirty="0"/>
              <a:t>Wegwijzer </a:t>
            </a:r>
          </a:p>
          <a:p>
            <a:pPr marL="457200" indent="-457200">
              <a:buFont typeface="+mj-lt"/>
              <a:buAutoNum type="arabicPeriod"/>
            </a:pPr>
            <a:r>
              <a:rPr lang="nl-NL" altLang="nl-NL" dirty="0"/>
              <a:t>Waardering en oog voor mantelzorgers</a:t>
            </a:r>
          </a:p>
          <a:p>
            <a:pPr marL="457200" indent="-457200">
              <a:buFont typeface="+mj-lt"/>
              <a:buAutoNum type="arabicPeriod"/>
            </a:pPr>
            <a:endParaRPr lang="nl-NL" altLang="nl-NL" dirty="0"/>
          </a:p>
          <a:p>
            <a:r>
              <a:rPr lang="nl-NL" altLang="nl-NL" b="1" dirty="0"/>
              <a:t>Als permanent aandachtspunt</a:t>
            </a:r>
          </a:p>
          <a:p>
            <a:r>
              <a:rPr lang="nl-NL" altLang="nl-NL" dirty="0"/>
              <a:t>4. Samenwerking Mantelzorg Netwerk Vught</a:t>
            </a:r>
          </a:p>
          <a:p>
            <a:endParaRPr lang="nl-NL" altLang="nl-NL" sz="2400" dirty="0"/>
          </a:p>
        </p:txBody>
      </p:sp>
      <p:pic>
        <p:nvPicPr>
          <p:cNvPr id="3" name="Afbeelding 2">
            <a:extLst>
              <a:ext uri="{FF2B5EF4-FFF2-40B4-BE49-F238E27FC236}">
                <a16:creationId xmlns:a16="http://schemas.microsoft.com/office/drawing/2014/main" id="{CD23BD7F-CAC9-47D9-BC73-0DE3CA259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52" y="908720"/>
            <a:ext cx="2171700" cy="5581650"/>
          </a:xfrm>
          <a:prstGeom prst="rect">
            <a:avLst/>
          </a:prstGeom>
        </p:spPr>
      </p:pic>
      <p:pic>
        <p:nvPicPr>
          <p:cNvPr id="5" name="Afbeelding 4">
            <a:extLst>
              <a:ext uri="{FF2B5EF4-FFF2-40B4-BE49-F238E27FC236}">
                <a16:creationId xmlns:a16="http://schemas.microsoft.com/office/drawing/2014/main" id="{72DEB304-39EC-1F0E-2874-3FC4E7534DC7}"/>
              </a:ext>
            </a:extLst>
          </p:cNvPr>
          <p:cNvPicPr>
            <a:picLocks noChangeAspect="1"/>
          </p:cNvPicPr>
          <p:nvPr/>
        </p:nvPicPr>
        <p:blipFill>
          <a:blip r:embed="rId3"/>
          <a:stretch>
            <a:fillRect/>
          </a:stretch>
        </p:blipFill>
        <p:spPr>
          <a:xfrm>
            <a:off x="5873845" y="5851030"/>
            <a:ext cx="1755800" cy="695004"/>
          </a:xfrm>
          <a:prstGeom prst="rect">
            <a:avLst/>
          </a:prstGeom>
        </p:spPr>
      </p:pic>
    </p:spTree>
    <p:extLst>
      <p:ext uri="{BB962C8B-B14F-4D97-AF65-F5344CB8AC3E}">
        <p14:creationId xmlns:p14="http://schemas.microsoft.com/office/powerpoint/2010/main" val="827157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TLESLIDE" val="1"/>
</p:tagLst>
</file>

<file path=ppt/theme/theme1.xml><?xml version="1.0" encoding="utf-8"?>
<a:theme xmlns:a="http://schemas.openxmlformats.org/drawingml/2006/main" name="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810FF7D1-FF4C-4A21-939B-06686AC0CAF6}"/>
    </a:ext>
  </a:extLst>
</a:theme>
</file>

<file path=ppt/theme/theme2.xml><?xml version="1.0" encoding="utf-8"?>
<a:theme xmlns:a="http://schemas.openxmlformats.org/drawingml/2006/main" name="Movisie print">
  <a:themeElements>
    <a:clrScheme name="Movisi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prin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6921AB61-7BDC-41C3-9F26-F1073BC10389}"/>
    </a:ext>
  </a:extLst>
</a:theme>
</file>

<file path=ppt/theme/theme3.xml><?xml version="1.0" encoding="utf-8"?>
<a:theme xmlns:a="http://schemas.openxmlformats.org/drawingml/2006/main" name="Movisie more">
  <a:themeElements>
    <a:clrScheme name="Movisie mor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mor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mor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13BE48E5-9968-40CA-8E1B-DB002767649A}"/>
    </a:ext>
  </a:extLst>
</a:theme>
</file>

<file path=ppt/theme/theme4.xml><?xml version="1.0" encoding="utf-8"?>
<a:theme xmlns:a="http://schemas.openxmlformats.org/drawingml/2006/main" name="Movisie more print">
  <a:themeElements>
    <a:clrScheme name="Movisie mor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more prin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more print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potx" id="{0EA3D33A-4F01-480D-855A-893CC6040792}" vid="{73463EF0-E2C9-4FD5-B353-014CF3E00853}"/>
    </a:ext>
  </a:extLst>
</a:theme>
</file>

<file path=ppt/theme/theme5.xml><?xml version="1.0" encoding="utf-8"?>
<a:theme xmlns:a="http://schemas.openxmlformats.org/drawingml/2006/main" name="1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 [Alleen-lezen]" id="{61221F1C-7538-483B-8C8C-B6B52FF728DD}" vid="{F6392A4F-823E-47B0-8DEF-D17F3BFD07ED}"/>
    </a:ext>
  </a:extLst>
</a:theme>
</file>

<file path=ppt/theme/theme6.xml><?xml version="1.0" encoding="utf-8"?>
<a:theme xmlns:a="http://schemas.openxmlformats.org/drawingml/2006/main" name="2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 Movisie [Alleen-lezen]" id="{61221F1C-7538-483B-8C8C-B6B52FF728DD}" vid="{F6392A4F-823E-47B0-8DEF-D17F3BFD07ED}"/>
    </a:ext>
  </a:extLst>
</a:theme>
</file>

<file path=ppt/theme/theme7.xml><?xml version="1.0" encoding="utf-8"?>
<a:theme xmlns:a="http://schemas.openxmlformats.org/drawingml/2006/main" name="3_Presentatie Movisie">
  <a:themeElements>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fontScheme name="Movisie template">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2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visie template 1">
        <a:dk1>
          <a:srgbClr val="201A5F"/>
        </a:dk1>
        <a:lt1>
          <a:srgbClr val="FFFFFF"/>
        </a:lt1>
        <a:dk2>
          <a:srgbClr val="FFFFFF"/>
        </a:dk2>
        <a:lt2>
          <a:srgbClr val="808080"/>
        </a:lt2>
        <a:accent1>
          <a:srgbClr val="201A5F"/>
        </a:accent1>
        <a:accent2>
          <a:srgbClr val="27A12B"/>
        </a:accent2>
        <a:accent3>
          <a:srgbClr val="FFFFFF"/>
        </a:accent3>
        <a:accent4>
          <a:srgbClr val="1A1450"/>
        </a:accent4>
        <a:accent5>
          <a:srgbClr val="ABABB6"/>
        </a:accent5>
        <a:accent6>
          <a:srgbClr val="229126"/>
        </a:accent6>
        <a:hlink>
          <a:srgbClr val="BA86B6"/>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inclusief corporate tekst Movisie.potx" id="{5110432F-BF36-4680-90B2-9700D2EE6798}" vid="{EB8BBAF6-80AE-431B-B8BA-EBD5CFDE9F56}"/>
    </a:ext>
  </a:extLst>
</a:theme>
</file>

<file path=ppt/theme/theme8.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4A3E4E8AA85E42841E0BCC36333E1A" ma:contentTypeVersion="20" ma:contentTypeDescription="Een nieuw document maken." ma:contentTypeScope="" ma:versionID="37fb17d41e1717434a0d0751bc5c22a0">
  <xsd:schema xmlns:xsd="http://www.w3.org/2001/XMLSchema" xmlns:xs="http://www.w3.org/2001/XMLSchema" xmlns:p="http://schemas.microsoft.com/office/2006/metadata/properties" xmlns:ns1="http://schemas.microsoft.com/sharepoint/v3" xmlns:ns2="ffcb0836-b4ae-4362-bcc8-6a69e6d7bd71" xmlns:ns3="f04346b9-99a1-4674-8dc3-8fe230bc0a24" xmlns:ns4="21837cdb-2e84-40f3-a1ff-1ad666bba510" targetNamespace="http://schemas.microsoft.com/office/2006/metadata/properties" ma:root="true" ma:fieldsID="6f52148eb3c22b0a8e661a399a1a943b" ns1:_="" ns2:_="" ns3:_="" ns4:_="">
    <xsd:import namespace="http://schemas.microsoft.com/sharepoint/v3"/>
    <xsd:import namespace="ffcb0836-b4ae-4362-bcc8-6a69e6d7bd71"/>
    <xsd:import namespace="f04346b9-99a1-4674-8dc3-8fe230bc0a24"/>
    <xsd:import namespace="21837cdb-2e84-40f3-a1ff-1ad666bba5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igenschappen van het geïntegreerd beleid voor naleving" ma:hidden="true" ma:internalName="_ip_UnifiedCompliancePolicyProperties">
      <xsd:simpleType>
        <xsd:restriction base="dms:Note"/>
      </xsd:simpleType>
    </xsd:element>
    <xsd:element name="_ip_UnifiedCompliancePolicyUIAction" ma:index="21"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b0836-b4ae-4362-bcc8-6a69e6d7bd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4346b9-99a1-4674-8dc3-8fe230bc0a24"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837cdb-2e84-40f3-a1ff-1ad666bba51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5783D87-9F7A-4950-BBB2-4045EA823AB3}" ma:internalName="TaxCatchAll" ma:showField="CatchAllData" ma:web="{f04346b9-99a1-4674-8dc3-8fe230bc0a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hou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837cdb-2e84-40f3-a1ff-1ad666bba510">
      <Value>3</Value>
      <Value>2</Value>
      <Value>1</Value>
    </TaxCatchAll>
    <SharedWithUsers xmlns="f04346b9-99a1-4674-8dc3-8fe230bc0a24">
      <UserInfo>
        <DisplayName>Groenescheij, Carole</DisplayName>
        <AccountId>14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10E5D7-CD18-4365-9943-D619A15D2593}"/>
</file>

<file path=customXml/itemProps2.xml><?xml version="1.0" encoding="utf-8"?>
<ds:datastoreItem xmlns:ds="http://schemas.openxmlformats.org/officeDocument/2006/customXml" ds:itemID="{6343E390-2EE9-4637-B7D8-A9276BC92BCE}">
  <ds:schemaRefs>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1dded3d5-4b4c-40ec-98a7-87bbbde680e8"/>
    <ds:schemaRef ds:uri="3dc131fd-e849-4341-b789-74fa00003237"/>
  </ds:schemaRefs>
</ds:datastoreItem>
</file>

<file path=customXml/itemProps3.xml><?xml version="1.0" encoding="utf-8"?>
<ds:datastoreItem xmlns:ds="http://schemas.openxmlformats.org/officeDocument/2006/customXml" ds:itemID="{D08F281E-F4CC-4E22-98A9-44370477A6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Movisie</Template>
  <TotalTime>11516</TotalTime>
  <Words>1935</Words>
  <Application>Microsoft Office PowerPoint</Application>
  <PresentationFormat>Diavoorstelling (4:3)</PresentationFormat>
  <Paragraphs>270</Paragraphs>
  <Slides>22</Slides>
  <Notes>0</Notes>
  <HiddenSlides>0</HiddenSlides>
  <MMClips>0</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22</vt:i4>
      </vt:variant>
    </vt:vector>
  </HeadingPairs>
  <TitlesOfParts>
    <vt:vector size="35" baseType="lpstr">
      <vt:lpstr>Arial</vt:lpstr>
      <vt:lpstr>Calibri</vt:lpstr>
      <vt:lpstr>Segoe UI</vt:lpstr>
      <vt:lpstr>Symbol</vt:lpstr>
      <vt:lpstr>Times New Roman</vt:lpstr>
      <vt:lpstr>Wingdings</vt:lpstr>
      <vt:lpstr>Presentatie Movisie</vt:lpstr>
      <vt:lpstr>Movisie print</vt:lpstr>
      <vt:lpstr>Movisie more</vt:lpstr>
      <vt:lpstr>Movisie more print</vt:lpstr>
      <vt:lpstr>1_Presentatie Movisie</vt:lpstr>
      <vt:lpstr>2_Presentatie Movisie</vt:lpstr>
      <vt:lpstr>3_Presentatie Movisie</vt:lpstr>
      <vt:lpstr>Mantelzorgondersteuning in Vught  </vt:lpstr>
      <vt:lpstr>Vooraf</vt:lpstr>
      <vt:lpstr>Mantelzorgers aan het woord</vt:lpstr>
      <vt:lpstr>Gezamenlijk werken aan mantelzorgondersteuning in Vught</vt:lpstr>
      <vt:lpstr>Mantelzorgondersteuning in Vught </vt:lpstr>
      <vt:lpstr>Wat willen we bereiken?</vt:lpstr>
      <vt:lpstr> Wat willen we bereiken?</vt:lpstr>
      <vt:lpstr>Hoe zijn we aan de slag gegaan?</vt:lpstr>
      <vt:lpstr>Welke thema’s vinden we belangrijk  en met welke onderwerpen gaan we concreet aan de slag?</vt:lpstr>
      <vt:lpstr>Mantelzorgers aan het woord</vt:lpstr>
      <vt:lpstr>Elkaar versterken: zo werkt het Mantelzorg Netwerk Vught </vt:lpstr>
      <vt:lpstr>Organisatie Mantelzorg Netwerk Vught</vt:lpstr>
      <vt:lpstr>Organisatie: rol van de kerngroep</vt:lpstr>
      <vt:lpstr>Het vervolg</vt:lpstr>
      <vt:lpstr>Samenstelling van de groepjes </vt:lpstr>
      <vt:lpstr>1. Werken aan een centraal punt voor informatie en inloop</vt:lpstr>
      <vt:lpstr>Mantelzorgers aan het woord</vt:lpstr>
      <vt:lpstr>2. Werken aan een wegwijzer voor  mantelzorgers en professionals</vt:lpstr>
      <vt:lpstr>3. Oog en waardering voor mantelzorgers</vt:lpstr>
      <vt:lpstr>Mantelzorgers aan het woord</vt:lpstr>
      <vt:lpstr>4. Versterken Mantelzorg Netwerk Vught</vt:lpstr>
      <vt:lpstr>Besluit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Movisie</dc:title>
  <dc:creator>Rooijen, Sonja van</dc:creator>
  <cp:keywords>False</cp:keywords>
  <cp:lastModifiedBy>Ancke Sikkers</cp:lastModifiedBy>
  <cp:revision>16</cp:revision>
  <cp:lastPrinted>2023-02-24T12:49:01Z</cp:lastPrinted>
  <dcterms:created xsi:type="dcterms:W3CDTF">2022-06-21T08:06:01Z</dcterms:created>
  <dcterms:modified xsi:type="dcterms:W3CDTF">2023-07-12T09:22:06Z</dcterms:modified>
  <cp:category>Bron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ype">
    <vt:lpwstr>Movisie</vt:lpwstr>
  </property>
  <property fmtid="{D5CDD505-2E9C-101B-9397-08002B2CF9AE}" pid="3" name="ContentTypeId">
    <vt:lpwstr>0x0101004E4A3E4E8AA85E42841E0BCC36333E1A</vt:lpwstr>
  </property>
  <property fmtid="{D5CDD505-2E9C-101B-9397-08002B2CF9AE}" pid="4" name="Typering">
    <vt:lpwstr>2;#Geen|c2a9ee0b-b023-4fdb-819d-91f36db59503</vt:lpwstr>
  </property>
  <property fmtid="{D5CDD505-2E9C-101B-9397-08002B2CF9AE}" pid="5" name="ISO">
    <vt:lpwstr>3;#Nee|01e4a3df-00f3-4a1d-b591-45befe18714e</vt:lpwstr>
  </property>
  <property fmtid="{D5CDD505-2E9C-101B-9397-08002B2CF9AE}" pid="6" name="DocChanged">
    <vt:lpwstr>True</vt:lpwstr>
  </property>
  <property fmtid="{D5CDD505-2E9C-101B-9397-08002B2CF9AE}" pid="7" name="Vertrouwelijkheid">
    <vt:lpwstr>1;#Intern|df444ac6-8b2b-4ba6-8ef5-85cf8ec182b3</vt:lpwstr>
  </property>
</Properties>
</file>